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72" r:id="rId5"/>
    <p:sldId id="259" r:id="rId6"/>
    <p:sldId id="278" r:id="rId7"/>
    <p:sldId id="271" r:id="rId8"/>
    <p:sldId id="260" r:id="rId9"/>
    <p:sldId id="276" r:id="rId10"/>
    <p:sldId id="262" r:id="rId11"/>
    <p:sldId id="283" r:id="rId12"/>
    <p:sldId id="284" r:id="rId13"/>
    <p:sldId id="282" r:id="rId14"/>
    <p:sldId id="263" r:id="rId15"/>
    <p:sldId id="264" r:id="rId16"/>
    <p:sldId id="265" r:id="rId17"/>
    <p:sldId id="273" r:id="rId18"/>
    <p:sldId id="267" r:id="rId19"/>
    <p:sldId id="275" r:id="rId20"/>
    <p:sldId id="268" r:id="rId21"/>
    <p:sldId id="269" r:id="rId22"/>
    <p:sldId id="270" r:id="rId23"/>
  </p:sldIdLst>
  <p:sldSz cx="9144000" cy="5143500" type="screen16x9"/>
  <p:notesSz cx="6858000" cy="9144000"/>
  <p:embeddedFontLst>
    <p:embeddedFont>
      <p:font typeface="Montserrat" pitchFamily="2" charset="77"/>
      <p:regular r:id="rId25"/>
      <p:bold r:id="rId26"/>
      <p:italic r:id="rId27"/>
      <p:boldItalic r:id="rId28"/>
    </p:embeddedFont>
    <p:embeddedFont>
      <p:font typeface="Montserrat Light" pitchFamily="2" charset="77"/>
      <p:regular r:id="rId29"/>
      <p:bold r:id="rId30"/>
      <p:italic r:id="rId31"/>
      <p:boldItalic r:id="rId32"/>
    </p:embeddedFont>
    <p:embeddedFont>
      <p:font typeface="Poppins Light"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719" userDrawn="1">
          <p15:clr>
            <a:srgbClr val="A4A3A4"/>
          </p15:clr>
        </p15:guide>
        <p15:guide id="4" pos="295" userDrawn="1">
          <p15:clr>
            <a:srgbClr val="A4A3A4"/>
          </p15:clr>
        </p15:guide>
        <p15:guide id="5" orient="horz" pos="758"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pQxgfc0nKC0XHy3B8qmAA28ELo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30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52"/>
    <p:restoredTop sz="94740"/>
  </p:normalViewPr>
  <p:slideViewPr>
    <p:cSldViewPr snapToGrid="0">
      <p:cViewPr>
        <p:scale>
          <a:sx n="177" d="100"/>
          <a:sy n="177" d="100"/>
        </p:scale>
        <p:origin x="-1088" y="-104"/>
      </p:cViewPr>
      <p:guideLst>
        <p:guide orient="horz" pos="1620"/>
        <p:guide pos="2880"/>
        <p:guide pos="3719"/>
        <p:guide pos="295"/>
        <p:guide orient="horz" pos="7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07328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59104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5802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84306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9304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GB" dirty="0"/>
          </a:p>
        </p:txBody>
      </p:sp>
    </p:spTree>
    <p:extLst>
      <p:ext uri="{BB962C8B-B14F-4D97-AF65-F5344CB8AC3E}">
        <p14:creationId xmlns:p14="http://schemas.microsoft.com/office/powerpoint/2010/main" val="5788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32491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42485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 name="Google Shape;37;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eg"/><Relationship Id="rId3" Type="http://schemas.openxmlformats.org/officeDocument/2006/relationships/image" Target="../media/image5.pn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hyperlink" Target="http://www.platinumpageant.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hyperlink" Target="http://www.platinumpagean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7660550" y="258800"/>
            <a:ext cx="1238026" cy="358382"/>
          </a:xfrm>
          <a:prstGeom prst="rect">
            <a:avLst/>
          </a:prstGeom>
          <a:noFill/>
          <a:ln>
            <a:noFill/>
          </a:ln>
        </p:spPr>
      </p:pic>
      <p:sp>
        <p:nvSpPr>
          <p:cNvPr id="55" name="Google Shape;55;p1"/>
          <p:cNvSpPr txBox="1"/>
          <p:nvPr/>
        </p:nvSpPr>
        <p:spPr>
          <a:xfrm>
            <a:off x="5806800" y="2684525"/>
            <a:ext cx="3091776" cy="245141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br>
              <a:rPr lang="en" sz="1500" b="1" i="0" u="none" strike="noStrike" cap="none" dirty="0">
                <a:solidFill>
                  <a:schemeClr val="dk1"/>
                </a:solidFill>
                <a:latin typeface="Montserrat"/>
                <a:ea typeface="Montserrat"/>
                <a:cs typeface="Montserrat"/>
                <a:sym typeface="Montserrat"/>
              </a:rPr>
            </a:br>
            <a:r>
              <a:rPr lang="en" sz="1500" b="1" i="0" u="none" strike="noStrike" cap="none" dirty="0">
                <a:solidFill>
                  <a:srgbClr val="D8308A"/>
                </a:solidFill>
                <a:latin typeface="Montserrat"/>
                <a:ea typeface="Montserrat"/>
                <a:cs typeface="Montserrat"/>
                <a:sym typeface="Montserrat"/>
              </a:rPr>
              <a:t>Commonwealth of Kindness</a:t>
            </a:r>
            <a:endParaRPr dirty="0"/>
          </a:p>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dirty="0">
                <a:solidFill>
                  <a:schemeClr val="dk1"/>
                </a:solidFill>
                <a:latin typeface="Montserrat"/>
                <a:ea typeface="Montserrat"/>
                <a:cs typeface="Montserrat"/>
                <a:sym typeface="Montserrat"/>
              </a:rPr>
              <a:t>Creative Brief</a:t>
            </a:r>
            <a:endParaRPr dirty="0"/>
          </a:p>
          <a:p>
            <a:pPr marL="0" marR="0" lvl="0" indent="0" algn="l" rtl="0">
              <a:lnSpc>
                <a:spcPct val="115000"/>
              </a:lnSpc>
              <a:spcBef>
                <a:spcPts val="1200"/>
              </a:spcBef>
              <a:spcAft>
                <a:spcPts val="1200"/>
              </a:spcAft>
              <a:buClr>
                <a:srgbClr val="000000"/>
              </a:buClr>
              <a:buSzPts val="1400"/>
              <a:buFont typeface="Arial"/>
              <a:buNone/>
            </a:pPr>
            <a:br>
              <a:rPr lang="en" sz="1400" b="1" i="0" u="none" strike="noStrike" cap="none" dirty="0">
                <a:solidFill>
                  <a:schemeClr val="dk1"/>
                </a:solidFill>
                <a:latin typeface="Montserrat"/>
                <a:ea typeface="Montserrat"/>
                <a:cs typeface="Montserrat"/>
                <a:sym typeface="Montserrat"/>
              </a:rPr>
            </a:br>
            <a:br>
              <a:rPr lang="en" sz="1300" b="0" i="0" u="none" strike="noStrike" cap="none" dirty="0">
                <a:solidFill>
                  <a:schemeClr val="dk1"/>
                </a:solidFill>
                <a:latin typeface="Montserrat Light"/>
                <a:ea typeface="Montserrat Light"/>
                <a:cs typeface="Montserrat Light"/>
                <a:sym typeface="Montserrat Light"/>
              </a:rPr>
            </a:br>
            <a:r>
              <a:rPr lang="en" sz="1100" b="0" i="0" u="none" strike="noStrike" cap="none" dirty="0">
                <a:solidFill>
                  <a:schemeClr val="dk1"/>
                </a:solidFill>
                <a:latin typeface="Montserrat Light"/>
                <a:ea typeface="Montserrat Light"/>
                <a:cs typeface="Montserrat Light"/>
                <a:sym typeface="Montserrat Light"/>
              </a:rPr>
              <a:t>Draft brief  by Heather MacRae</a:t>
            </a:r>
            <a:br>
              <a:rPr lang="en" sz="1000" b="0" i="0" u="none" strike="noStrike" cap="none" dirty="0">
                <a:solidFill>
                  <a:schemeClr val="dk1"/>
                </a:solidFill>
                <a:latin typeface="Montserrat Light"/>
                <a:ea typeface="Montserrat Light"/>
                <a:cs typeface="Montserrat Light"/>
                <a:sym typeface="Montserrat Light"/>
              </a:rPr>
            </a:br>
            <a:br>
              <a:rPr lang="en" sz="1000" b="0" i="0" u="none" strike="noStrike" cap="none">
                <a:solidFill>
                  <a:schemeClr val="dk1"/>
                </a:solidFill>
                <a:latin typeface="Montserrat Light"/>
                <a:ea typeface="Montserrat Light"/>
                <a:cs typeface="Montserrat Light"/>
                <a:sym typeface="Montserrat Light"/>
              </a:rPr>
            </a:br>
            <a:r>
              <a:rPr lang="en" sz="800">
                <a:solidFill>
                  <a:schemeClr val="dk1"/>
                </a:solidFill>
                <a:latin typeface="Montserrat Light"/>
                <a:ea typeface="Montserrat Light"/>
                <a:cs typeface="Montserrat Light"/>
                <a:sym typeface="Montserrat Light"/>
              </a:rPr>
              <a:t>21 </a:t>
            </a:r>
            <a:r>
              <a:rPr lang="en" sz="800" dirty="0">
                <a:solidFill>
                  <a:schemeClr val="dk1"/>
                </a:solidFill>
                <a:latin typeface="Montserrat Light"/>
                <a:ea typeface="Montserrat Light"/>
                <a:cs typeface="Montserrat Light"/>
                <a:sym typeface="Montserrat Light"/>
              </a:rPr>
              <a:t>February </a:t>
            </a:r>
            <a:r>
              <a:rPr lang="en" sz="800" b="0" i="0" u="none" strike="noStrike" cap="none" dirty="0">
                <a:solidFill>
                  <a:schemeClr val="dk1"/>
                </a:solidFill>
                <a:latin typeface="Montserrat Light"/>
                <a:ea typeface="Montserrat Light"/>
                <a:cs typeface="Montserrat Light"/>
                <a:sym typeface="Montserrat Light"/>
              </a:rPr>
              <a:t>2022 (v8)</a:t>
            </a:r>
            <a:endParaRPr sz="800" b="0" i="0" u="none" strike="noStrike" cap="none" dirty="0">
              <a:solidFill>
                <a:schemeClr val="dk1"/>
              </a:solidFill>
              <a:latin typeface="Montserrat Light"/>
              <a:ea typeface="Montserrat Light"/>
              <a:cs typeface="Montserrat Light"/>
              <a:sym typeface="Montserrat Light"/>
            </a:endParaRPr>
          </a:p>
        </p:txBody>
      </p:sp>
      <p:sp>
        <p:nvSpPr>
          <p:cNvPr id="56" name="Google Shape;56;p1"/>
          <p:cNvSpPr txBox="1"/>
          <p:nvPr/>
        </p:nvSpPr>
        <p:spPr>
          <a:xfrm>
            <a:off x="1605774" y="2202450"/>
            <a:ext cx="24648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rgbClr val="CCCCCC"/>
                </a:solidFill>
                <a:latin typeface="Arial"/>
                <a:ea typeface="Arial"/>
                <a:cs typeface="Arial"/>
                <a:sym typeface="Arial"/>
              </a:rPr>
              <a:t>Change this image</a:t>
            </a:r>
            <a:endParaRPr sz="1200" b="0" i="0" u="none" strike="noStrike" cap="none" dirty="0">
              <a:solidFill>
                <a:srgbClr val="CCCCCC"/>
              </a:solidFill>
              <a:latin typeface="Arial"/>
              <a:ea typeface="Arial"/>
              <a:cs typeface="Arial"/>
              <a:sym typeface="Arial"/>
            </a:endParaRPr>
          </a:p>
        </p:txBody>
      </p:sp>
      <p:pic>
        <p:nvPicPr>
          <p:cNvPr id="58" name="Google Shape;58;p1"/>
          <p:cNvPicPr preferRelativeResize="0"/>
          <p:nvPr/>
        </p:nvPicPr>
        <p:blipFill rotWithShape="1">
          <a:blip r:embed="rId4" cstate="hqprint">
            <a:alphaModFix/>
            <a:extLst>
              <a:ext uri="{28A0092B-C50C-407E-A947-70E740481C1C}">
                <a14:useLocalDpi xmlns:a14="http://schemas.microsoft.com/office/drawing/2010/main"/>
              </a:ext>
            </a:extLst>
          </a:blip>
          <a:srcRect b="-1"/>
          <a:stretch/>
        </p:blipFill>
        <p:spPr>
          <a:xfrm>
            <a:off x="-292608" y="-72100"/>
            <a:ext cx="5478108" cy="5287700"/>
          </a:xfrm>
          <a:prstGeom prst="rect">
            <a:avLst/>
          </a:prstGeom>
          <a:noFill/>
          <a:ln>
            <a:noFill/>
          </a:ln>
        </p:spPr>
      </p:pic>
      <p:pic>
        <p:nvPicPr>
          <p:cNvPr id="3" name="Picture 2">
            <a:extLst>
              <a:ext uri="{FF2B5EF4-FFF2-40B4-BE49-F238E27FC236}">
                <a16:creationId xmlns:a16="http://schemas.microsoft.com/office/drawing/2014/main" id="{10A1350F-07D8-0145-BC4B-5F6634F732E4}"/>
              </a:ext>
            </a:extLst>
          </p:cNvPr>
          <p:cNvPicPr>
            <a:picLocks noChangeAspect="1"/>
          </p:cNvPicPr>
          <p:nvPr/>
        </p:nvPicPr>
        <p:blipFill>
          <a:blip r:embed="rId5"/>
          <a:stretch>
            <a:fillRect/>
          </a:stretch>
        </p:blipFill>
        <p:spPr>
          <a:xfrm>
            <a:off x="5567957" y="515249"/>
            <a:ext cx="3031850" cy="22712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p:nvPr/>
        </p:nvSpPr>
        <p:spPr>
          <a:xfrm>
            <a:off x="365200" y="219801"/>
            <a:ext cx="3785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About the campaign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24" name="Google Shape;124;p7"/>
          <p:cNvCxnSpPr>
            <a:cxnSpLocks/>
          </p:cNvCxnSpPr>
          <p:nvPr/>
        </p:nvCxnSpPr>
        <p:spPr>
          <a:xfrm>
            <a:off x="-664322" y="771245"/>
            <a:ext cx="4294158" cy="0"/>
          </a:xfrm>
          <a:prstGeom prst="straightConnector1">
            <a:avLst/>
          </a:prstGeom>
          <a:noFill/>
          <a:ln w="9525" cap="flat" cmpd="sng">
            <a:solidFill>
              <a:srgbClr val="C27BA0"/>
            </a:solidFill>
            <a:prstDash val="solid"/>
            <a:round/>
            <a:headEnd type="none" w="sm" len="sm"/>
            <a:tailEnd type="none" w="sm" len="sm"/>
          </a:ln>
        </p:spPr>
      </p:cxnSp>
      <p:sp>
        <p:nvSpPr>
          <p:cNvPr id="125" name="Google Shape;125;p7"/>
          <p:cNvSpPr txBox="1"/>
          <p:nvPr/>
        </p:nvSpPr>
        <p:spPr>
          <a:xfrm>
            <a:off x="365200" y="924984"/>
            <a:ext cx="8247801" cy="1482170"/>
          </a:xfrm>
          <a:prstGeom prst="rect">
            <a:avLst/>
          </a:prstGeom>
          <a:noFill/>
          <a:ln>
            <a:noFill/>
          </a:ln>
        </p:spPr>
        <p:txBody>
          <a:bodyPr spcFirstLastPara="1" wrap="square" lIns="91425" tIns="91425" rIns="91425" bIns="91425" anchor="t" anchorCtr="0">
            <a:spAutoFit/>
          </a:bodyPr>
          <a:lstStyle/>
          <a:p>
            <a:pPr marL="12700" marR="12700">
              <a:lnSpc>
                <a:spcPct val="109000"/>
              </a:lnSpc>
              <a:spcBef>
                <a:spcPts val="1200"/>
              </a:spcBef>
              <a:buSzPts val="1100"/>
            </a:pPr>
            <a:r>
              <a:rPr lang="en-GB" sz="1500" b="1" dirty="0">
                <a:solidFill>
                  <a:schemeClr val="dk1"/>
                </a:solidFill>
                <a:latin typeface="Montserrat"/>
                <a:ea typeface="Montserrat"/>
                <a:cs typeface="Montserrat"/>
                <a:sym typeface="Montserrat"/>
              </a:rPr>
              <a:t>What are the Queen’s values?</a:t>
            </a:r>
          </a:p>
          <a:p>
            <a:pPr marL="12700" marR="12700">
              <a:lnSpc>
                <a:spcPct val="109000"/>
              </a:lnSpc>
              <a:spcBef>
                <a:spcPts val="1200"/>
              </a:spcBef>
              <a:buSzPts val="1100"/>
            </a:pPr>
            <a:r>
              <a:rPr lang="en" sz="1100" b="0" i="0" u="none" strike="noStrike" cap="none" dirty="0">
                <a:solidFill>
                  <a:schemeClr val="dk1"/>
                </a:solidFill>
                <a:latin typeface="Montserrat Light"/>
                <a:ea typeface="Montserrat Light"/>
                <a:cs typeface="Montserrat Light"/>
                <a:sym typeface="Montserrat Light"/>
              </a:rPr>
              <a:t>Take a moment to consider what you think Her Majesty The Queen’s values are. </a:t>
            </a:r>
            <a:r>
              <a:rPr lang="en-GB" sz="1100" dirty="0">
                <a:solidFill>
                  <a:schemeClr val="dk1"/>
                </a:solidFill>
                <a:latin typeface="Montserrat Light"/>
                <a:ea typeface="Montserrat Light"/>
                <a:cs typeface="Montserrat Light"/>
                <a:sym typeface="Montserrat Light"/>
              </a:rPr>
              <a:t>In your creative work, you may want to show how The Queen’s values compare to your own. Which of these values do you see in the community around you? What does being part of a community mean to you? Think about what kindness and community mean to you and those around you. Consider an individual act of kindness or a group act of kindness and the impact it has had.</a:t>
            </a:r>
            <a:endParaRPr sz="100" b="0" i="0" u="sng" strike="noStrike" cap="none" dirty="0">
              <a:solidFill>
                <a:schemeClr val="dk1"/>
              </a:solidFill>
              <a:latin typeface="Montserrat Light"/>
              <a:ea typeface="Montserrat Light"/>
              <a:cs typeface="Montserrat Light"/>
              <a:sym typeface="Montserrat Light"/>
            </a:endParaRPr>
          </a:p>
        </p:txBody>
      </p:sp>
      <p:sp>
        <p:nvSpPr>
          <p:cNvPr id="126" name="Google Shape;126;p7"/>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CCCCCC"/>
                </a:solidFill>
                <a:latin typeface="Poppins Light"/>
                <a:ea typeface="Poppins Light"/>
                <a:cs typeface="Poppins Light"/>
                <a:sym typeface="Poppins Light"/>
              </a:rPr>
              <a:t>10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27" name="Google Shape;127;p7"/>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sp>
        <p:nvSpPr>
          <p:cNvPr id="18" name="Google Shape;102;p5">
            <a:extLst>
              <a:ext uri="{FF2B5EF4-FFF2-40B4-BE49-F238E27FC236}">
                <a16:creationId xmlns:a16="http://schemas.microsoft.com/office/drawing/2014/main" id="{A3D047E2-D5BC-1641-BDFD-B9EBEC6910DF}"/>
              </a:ext>
            </a:extLst>
          </p:cNvPr>
          <p:cNvSpPr txBox="1"/>
          <p:nvPr/>
        </p:nvSpPr>
        <p:spPr>
          <a:xfrm>
            <a:off x="365200" y="2481746"/>
            <a:ext cx="8150912" cy="1754296"/>
          </a:xfrm>
          <a:prstGeom prst="rect">
            <a:avLst/>
          </a:prstGeom>
          <a:noFill/>
          <a:ln>
            <a:noFill/>
          </a:ln>
        </p:spPr>
        <p:txBody>
          <a:bodyPr spcFirstLastPara="1" wrap="square" lIns="91425" tIns="91425" rIns="91425" bIns="91425" anchor="t" anchorCtr="0">
            <a:spAutoFit/>
          </a:bodyPr>
          <a:lstStyle/>
          <a:p>
            <a:pPr lvl="0">
              <a:lnSpc>
                <a:spcPct val="150000"/>
              </a:lnSpc>
              <a:spcBef>
                <a:spcPts val="1200"/>
              </a:spcBef>
              <a:buSzPts val="1000"/>
            </a:pPr>
            <a:r>
              <a:rPr lang="en-GB" sz="1600" b="0" i="0" u="none" strike="noStrike" cap="none" dirty="0">
                <a:solidFill>
                  <a:schemeClr val="tx1"/>
                </a:solidFill>
                <a:latin typeface="Montserrat Light"/>
                <a:ea typeface="Montserrat Light"/>
                <a:cs typeface="Montserrat Light"/>
                <a:sym typeface="Montserrat Light"/>
              </a:rPr>
              <a:t>Role Model </a:t>
            </a:r>
            <a:r>
              <a:rPr lang="en-GB" sz="1600" b="1" dirty="0">
                <a:solidFill>
                  <a:srgbClr val="D8308A"/>
                </a:solidFill>
                <a:latin typeface="Montserrat Light"/>
                <a:ea typeface="Montserrat Light"/>
                <a:cs typeface="Montserrat Light"/>
                <a:sym typeface="Montserrat Light"/>
              </a:rPr>
              <a:t>I</a:t>
            </a:r>
            <a:r>
              <a:rPr lang="en-GB" sz="1600" b="0" i="0" u="none" strike="noStrike" cap="none" dirty="0">
                <a:solidFill>
                  <a:schemeClr val="tx1"/>
                </a:solidFill>
                <a:latin typeface="Montserrat Light"/>
                <a:ea typeface="Montserrat Light"/>
                <a:cs typeface="Montserrat Light"/>
                <a:sym typeface="Montserrat Light"/>
              </a:rPr>
              <a:t> Service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b="1" dirty="0">
                <a:solidFill>
                  <a:srgbClr val="D8308A"/>
                </a:solidFill>
                <a:latin typeface="Montserrat Light"/>
                <a:ea typeface="Montserrat Light"/>
                <a:cs typeface="Montserrat Light"/>
                <a:sym typeface="Montserrat Light"/>
              </a:rPr>
              <a:t>Kindness</a:t>
            </a:r>
            <a:r>
              <a:rPr lang="en-GB" sz="1600" dirty="0">
                <a:solidFill>
                  <a:schemeClr val="tx1"/>
                </a:solidFill>
                <a:latin typeface="Montserrat Light"/>
                <a:ea typeface="Montserrat Light"/>
                <a:cs typeface="Montserrat Light"/>
                <a:sym typeface="Montserrat Light"/>
              </a:rPr>
              <a:t>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b="0" i="0" u="none" strike="noStrike" cap="none" dirty="0">
                <a:solidFill>
                  <a:schemeClr val="tx1"/>
                </a:solidFill>
                <a:latin typeface="Montserrat Light"/>
                <a:ea typeface="Montserrat Light"/>
                <a:cs typeface="Montserrat Light"/>
                <a:sym typeface="Montserrat Light"/>
              </a:rPr>
              <a:t>Respect for Indigenous </a:t>
            </a:r>
            <a:r>
              <a:rPr lang="en-GB" sz="1600" dirty="0">
                <a:solidFill>
                  <a:schemeClr val="tx1"/>
                </a:solidFill>
                <a:latin typeface="Montserrat Light"/>
                <a:ea typeface="Montserrat Light"/>
                <a:cs typeface="Montserrat Light"/>
                <a:sym typeface="Montserrat Light"/>
              </a:rPr>
              <a:t>People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p>
          <a:p>
            <a:pPr lvl="0">
              <a:lnSpc>
                <a:spcPct val="150000"/>
              </a:lnSpc>
              <a:spcBef>
                <a:spcPts val="1200"/>
              </a:spcBef>
              <a:buSzPts val="1000"/>
            </a:pPr>
            <a:r>
              <a:rPr lang="en-GB" sz="1600" dirty="0">
                <a:solidFill>
                  <a:schemeClr val="tx1"/>
                </a:solidFill>
                <a:latin typeface="Montserrat Light"/>
                <a:ea typeface="Montserrat Light"/>
                <a:cs typeface="Montserrat Light"/>
                <a:sym typeface="Montserrat Light"/>
              </a:rPr>
              <a:t>Loyalty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b="1" dirty="0">
                <a:solidFill>
                  <a:srgbClr val="D8308A"/>
                </a:solidFill>
                <a:latin typeface="Montserrat Light"/>
                <a:ea typeface="Montserrat Light"/>
                <a:cs typeface="Montserrat Light"/>
                <a:sym typeface="Montserrat Light"/>
              </a:rPr>
              <a:t>Commonwealth</a:t>
            </a:r>
            <a:r>
              <a:rPr lang="en-GB" sz="1600" dirty="0">
                <a:solidFill>
                  <a:schemeClr val="tx1"/>
                </a:solidFill>
                <a:latin typeface="Montserrat Light"/>
                <a:ea typeface="Montserrat Light"/>
                <a:cs typeface="Montserrat Light"/>
                <a:sym typeface="Montserrat Light"/>
              </a:rPr>
              <a:t>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i="0" u="none" strike="noStrike" cap="none" dirty="0">
                <a:solidFill>
                  <a:schemeClr val="tx1"/>
                </a:solidFill>
                <a:latin typeface="Montserrat Light"/>
                <a:ea typeface="Montserrat Light"/>
                <a:cs typeface="Montserrat Light"/>
                <a:sym typeface="Montserrat Light"/>
              </a:rPr>
              <a:t>Resilience</a:t>
            </a:r>
            <a:r>
              <a:rPr lang="en-GB" sz="1600" b="1" i="0" u="none" strike="noStrike" cap="none" dirty="0">
                <a:solidFill>
                  <a:srgbClr val="D8308A"/>
                </a:solidFill>
                <a:latin typeface="Montserrat Light"/>
                <a:ea typeface="Montserrat Light"/>
                <a:cs typeface="Montserrat Light"/>
                <a:sym typeface="Montserrat Light"/>
              </a:rPr>
              <a:t> </a:t>
            </a:r>
            <a:r>
              <a:rPr lang="en-GB" sz="1600" b="1" dirty="0">
                <a:solidFill>
                  <a:srgbClr val="D8308A"/>
                </a:solidFill>
                <a:latin typeface="Montserrat Light"/>
                <a:ea typeface="Montserrat Light"/>
                <a:cs typeface="Montserrat Light"/>
                <a:sym typeface="Montserrat Light"/>
              </a:rPr>
              <a:t>I</a:t>
            </a:r>
            <a:r>
              <a:rPr lang="en-GB" sz="1600" b="0" i="0" u="none" strike="noStrike" cap="none"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Dedication </a:t>
            </a:r>
            <a:r>
              <a:rPr lang="en-GB" sz="1600" b="1" dirty="0">
                <a:solidFill>
                  <a:srgbClr val="D8308A"/>
                </a:solidFill>
                <a:latin typeface="Montserrat Light"/>
                <a:ea typeface="Montserrat Light"/>
                <a:cs typeface="Montserrat Light"/>
                <a:sym typeface="Montserrat Light"/>
              </a:rPr>
              <a:t>I</a:t>
            </a:r>
            <a:r>
              <a:rPr lang="en-GB" sz="1600" b="0" i="0" u="none" strike="noStrike" cap="none"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Unselfish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Positivity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p>
          <a:p>
            <a:pPr lvl="0">
              <a:lnSpc>
                <a:spcPct val="150000"/>
              </a:lnSpc>
              <a:spcBef>
                <a:spcPts val="1200"/>
              </a:spcBef>
              <a:buSzPts val="1000"/>
            </a:pPr>
            <a:r>
              <a:rPr lang="en-GB" sz="1600" b="1" i="0" u="none" strike="noStrike" cap="none" dirty="0">
                <a:solidFill>
                  <a:srgbClr val="D8308A"/>
                </a:solidFill>
                <a:latin typeface="Montserrat Light"/>
                <a:ea typeface="Montserrat Light"/>
                <a:cs typeface="Montserrat Light"/>
                <a:sym typeface="Montserrat Light"/>
              </a:rPr>
              <a:t>Love of Nature </a:t>
            </a:r>
            <a:r>
              <a:rPr lang="en-GB" sz="1600" b="1" dirty="0">
                <a:solidFill>
                  <a:srgbClr val="D8308A"/>
                </a:solidFill>
                <a:latin typeface="Montserrat Light"/>
                <a:ea typeface="Montserrat Light"/>
                <a:cs typeface="Montserrat Light"/>
                <a:sym typeface="Montserrat Light"/>
              </a:rPr>
              <a:t>I</a:t>
            </a:r>
            <a:r>
              <a:rPr lang="en-GB" sz="1600" b="0" i="0" u="none" strike="noStrike" cap="none" dirty="0">
                <a:solidFill>
                  <a:schemeClr val="tx1"/>
                </a:solidFill>
                <a:latin typeface="Montserrat Light"/>
                <a:ea typeface="Montserrat Light"/>
                <a:cs typeface="Montserrat Light"/>
                <a:sym typeface="Montserrat Light"/>
              </a:rPr>
              <a:t> Care of </a:t>
            </a:r>
            <a:r>
              <a:rPr lang="en-GB" sz="1600" dirty="0">
                <a:solidFill>
                  <a:schemeClr val="tx1"/>
                </a:solidFill>
                <a:latin typeface="Montserrat Light"/>
                <a:ea typeface="Montserrat Light"/>
                <a:cs typeface="Montserrat Light"/>
                <a:sym typeface="Montserrat Light"/>
              </a:rPr>
              <a:t>Animals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Hard Working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Hope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Optimism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r>
              <a:rPr lang="en-GB" sz="1600" dirty="0">
                <a:solidFill>
                  <a:schemeClr val="tx1"/>
                </a:solidFill>
                <a:latin typeface="Montserrat Light"/>
                <a:ea typeface="Montserrat Light"/>
                <a:cs typeface="Montserrat Light"/>
                <a:sym typeface="Montserrat Light"/>
              </a:rPr>
              <a:t>Duty </a:t>
            </a:r>
            <a:r>
              <a:rPr lang="en-GB" sz="1600" b="1" dirty="0">
                <a:solidFill>
                  <a:srgbClr val="D8308A"/>
                </a:solidFill>
                <a:latin typeface="Montserrat Light"/>
                <a:ea typeface="Montserrat Light"/>
                <a:cs typeface="Montserrat Light"/>
                <a:sym typeface="Montserrat Light"/>
              </a:rPr>
              <a:t>I</a:t>
            </a:r>
            <a:r>
              <a:rPr lang="en-GB" sz="1600" b="1" dirty="0">
                <a:solidFill>
                  <a:schemeClr val="tx1"/>
                </a:solidFill>
                <a:latin typeface="Montserrat Light"/>
                <a:ea typeface="Montserrat Light"/>
                <a:cs typeface="Montserrat Light"/>
                <a:sym typeface="Montserrat Light"/>
              </a:rPr>
              <a:t> </a:t>
            </a:r>
            <a:endParaRPr sz="1600" b="0" i="0" u="sng" strike="noStrike" cap="none" dirty="0">
              <a:solidFill>
                <a:schemeClr val="dk1"/>
              </a:solidFill>
              <a:latin typeface="Montserrat Light"/>
              <a:ea typeface="Montserrat Light"/>
              <a:cs typeface="Montserrat Light"/>
              <a:sym typeface="Montserrat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p:nvPr/>
        </p:nvSpPr>
        <p:spPr>
          <a:xfrm>
            <a:off x="365200" y="219801"/>
            <a:ext cx="5872868"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Inspiration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24" name="Google Shape;124;p7"/>
          <p:cNvCxnSpPr>
            <a:cxnSpLocks/>
          </p:cNvCxnSpPr>
          <p:nvPr/>
        </p:nvCxnSpPr>
        <p:spPr>
          <a:xfrm>
            <a:off x="-664322" y="794395"/>
            <a:ext cx="2764585" cy="0"/>
          </a:xfrm>
          <a:prstGeom prst="straightConnector1">
            <a:avLst/>
          </a:prstGeom>
          <a:noFill/>
          <a:ln w="9525" cap="flat" cmpd="sng">
            <a:solidFill>
              <a:srgbClr val="C27BA0"/>
            </a:solidFill>
            <a:prstDash val="solid"/>
            <a:round/>
            <a:headEnd type="none" w="sm" len="sm"/>
            <a:tailEnd type="none" w="sm" len="sm"/>
          </a:ln>
        </p:spPr>
      </p:cxnSp>
      <p:sp>
        <p:nvSpPr>
          <p:cNvPr id="125" name="Google Shape;125;p7"/>
          <p:cNvSpPr txBox="1"/>
          <p:nvPr/>
        </p:nvSpPr>
        <p:spPr>
          <a:xfrm>
            <a:off x="365201" y="924984"/>
            <a:ext cx="1863649" cy="2994892"/>
          </a:xfrm>
          <a:prstGeom prst="rect">
            <a:avLst/>
          </a:prstGeom>
          <a:noFill/>
          <a:ln>
            <a:noFill/>
          </a:ln>
        </p:spPr>
        <p:txBody>
          <a:bodyPr spcFirstLastPara="1" wrap="square" lIns="91425" tIns="91425" rIns="91425" bIns="91425" anchor="t" anchorCtr="0">
            <a:spAutoFit/>
          </a:bodyPr>
          <a:lstStyle/>
          <a:p>
            <a:pPr marL="12700" marR="12700">
              <a:lnSpc>
                <a:spcPct val="109000"/>
              </a:lnSpc>
              <a:spcBef>
                <a:spcPts val="1200"/>
              </a:spcBef>
              <a:buSzPts val="1100"/>
            </a:pPr>
            <a:r>
              <a:rPr lang="en-GB" sz="1500" b="1" dirty="0">
                <a:solidFill>
                  <a:schemeClr val="dk1"/>
                </a:solidFill>
                <a:latin typeface="Montserrat"/>
                <a:ea typeface="Montserrat"/>
                <a:cs typeface="Montserrat"/>
                <a:sym typeface="Montserrat"/>
              </a:rPr>
              <a:t>Every picture tells a story</a:t>
            </a:r>
          </a:p>
          <a:p>
            <a:pPr marL="12700" marR="12700">
              <a:lnSpc>
                <a:spcPct val="109000"/>
              </a:lnSpc>
              <a:spcBef>
                <a:spcPts val="1200"/>
              </a:spcBef>
              <a:buSzPts val="1100"/>
            </a:pPr>
            <a:r>
              <a:rPr lang="en" sz="1100" b="0" i="0" u="none" strike="noStrike" cap="none" dirty="0">
                <a:solidFill>
                  <a:schemeClr val="dk1"/>
                </a:solidFill>
                <a:latin typeface="Montserrat Light"/>
                <a:ea typeface="Montserrat Light"/>
                <a:cs typeface="Montserrat Light"/>
                <a:sym typeface="Montserrat Light"/>
              </a:rPr>
              <a:t>When considering an image you wish to use, think about how others may see it. Is it getting across what you are trying to say or could it be </a:t>
            </a:r>
            <a:r>
              <a:rPr lang="en" sz="1100" dirty="0">
                <a:solidFill>
                  <a:schemeClr val="dk1"/>
                </a:solidFill>
                <a:latin typeface="Montserrat Light"/>
                <a:ea typeface="Montserrat Light"/>
                <a:cs typeface="Montserrat Light"/>
                <a:sym typeface="Montserrat Light"/>
              </a:rPr>
              <a:t>misinterpreted?</a:t>
            </a:r>
            <a:r>
              <a:rPr lang="en-GB" sz="1100" dirty="0">
                <a:solidFill>
                  <a:schemeClr val="dk1"/>
                </a:solidFill>
                <a:latin typeface="Montserrat Light"/>
                <a:ea typeface="Montserrat Light"/>
                <a:cs typeface="Montserrat Light"/>
                <a:sym typeface="Montserrat Light"/>
              </a:rPr>
              <a:t> </a:t>
            </a:r>
          </a:p>
          <a:p>
            <a:pPr marL="12700" marR="12700">
              <a:lnSpc>
                <a:spcPct val="109000"/>
              </a:lnSpc>
              <a:spcBef>
                <a:spcPts val="1200"/>
              </a:spcBef>
              <a:buSzPts val="1100"/>
            </a:pPr>
            <a:r>
              <a:rPr lang="en-GB" sz="1100" dirty="0">
                <a:solidFill>
                  <a:schemeClr val="dk1"/>
                </a:solidFill>
                <a:latin typeface="Montserrat Light"/>
                <a:ea typeface="Montserrat Light"/>
                <a:cs typeface="Montserrat Light"/>
                <a:sym typeface="Montserrat Light"/>
              </a:rPr>
              <a:t>Look at the photos opposite, what does each one say?</a:t>
            </a:r>
            <a:endParaRPr sz="100" b="0" i="0" u="sng" strike="noStrike" cap="none" dirty="0">
              <a:solidFill>
                <a:schemeClr val="dk1"/>
              </a:solidFill>
              <a:latin typeface="Montserrat Light"/>
              <a:ea typeface="Montserrat Light"/>
              <a:cs typeface="Montserrat Light"/>
              <a:sym typeface="Montserrat Light"/>
            </a:endParaRPr>
          </a:p>
        </p:txBody>
      </p:sp>
      <p:sp>
        <p:nvSpPr>
          <p:cNvPr id="126" name="Google Shape;126;p7"/>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CCCCCC"/>
                </a:solidFill>
                <a:latin typeface="Poppins Light"/>
                <a:ea typeface="Poppins Light"/>
                <a:cs typeface="Poppins Light"/>
                <a:sym typeface="Poppins Light"/>
              </a:rPr>
              <a:t>11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27" name="Google Shape;127;p7"/>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4" name="Picture 3">
            <a:extLst>
              <a:ext uri="{FF2B5EF4-FFF2-40B4-BE49-F238E27FC236}">
                <a16:creationId xmlns:a16="http://schemas.microsoft.com/office/drawing/2014/main" id="{5BC525ED-CE1C-8345-A466-20AF6A2C3F7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52287" y="1027531"/>
            <a:ext cx="1554378" cy="1104843"/>
          </a:xfrm>
          <a:prstGeom prst="rect">
            <a:avLst/>
          </a:prstGeom>
        </p:spPr>
      </p:pic>
      <p:pic>
        <p:nvPicPr>
          <p:cNvPr id="14" name="Picture 13">
            <a:extLst>
              <a:ext uri="{FF2B5EF4-FFF2-40B4-BE49-F238E27FC236}">
                <a16:creationId xmlns:a16="http://schemas.microsoft.com/office/drawing/2014/main" id="{9418907A-9EE2-1648-8C72-1447F7BADAC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65445" y="3331661"/>
            <a:ext cx="1459951" cy="1088478"/>
          </a:xfrm>
          <a:prstGeom prst="rect">
            <a:avLst/>
          </a:prstGeom>
        </p:spPr>
      </p:pic>
      <p:pic>
        <p:nvPicPr>
          <p:cNvPr id="3" name="Picture 2">
            <a:extLst>
              <a:ext uri="{FF2B5EF4-FFF2-40B4-BE49-F238E27FC236}">
                <a16:creationId xmlns:a16="http://schemas.microsoft.com/office/drawing/2014/main" id="{E02C8A5B-65BD-AE4C-90F4-54044F3B6AA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73476" y="2179430"/>
            <a:ext cx="1656153" cy="1113096"/>
          </a:xfrm>
          <a:prstGeom prst="rect">
            <a:avLst/>
          </a:prstGeom>
        </p:spPr>
      </p:pic>
      <p:pic>
        <p:nvPicPr>
          <p:cNvPr id="5" name="Picture 4">
            <a:extLst>
              <a:ext uri="{FF2B5EF4-FFF2-40B4-BE49-F238E27FC236}">
                <a16:creationId xmlns:a16="http://schemas.microsoft.com/office/drawing/2014/main" id="{3C00F053-EC55-524A-885E-14A9C026B51C}"/>
              </a:ext>
            </a:extLst>
          </p:cNvPr>
          <p:cNvPicPr>
            <a:picLocks noChangeAspect="1"/>
          </p:cNvPicPr>
          <p:nvPr/>
        </p:nvPicPr>
        <p:blipFill>
          <a:blip r:embed="rId7"/>
          <a:stretch>
            <a:fillRect/>
          </a:stretch>
        </p:blipFill>
        <p:spPr>
          <a:xfrm>
            <a:off x="7265447" y="1019715"/>
            <a:ext cx="1459950" cy="2253402"/>
          </a:xfrm>
          <a:prstGeom prst="rect">
            <a:avLst/>
          </a:prstGeom>
        </p:spPr>
      </p:pic>
      <p:pic>
        <p:nvPicPr>
          <p:cNvPr id="9" name="Picture 8">
            <a:extLst>
              <a:ext uri="{FF2B5EF4-FFF2-40B4-BE49-F238E27FC236}">
                <a16:creationId xmlns:a16="http://schemas.microsoft.com/office/drawing/2014/main" id="{2D331405-8546-3A48-988F-66DF3437C5BC}"/>
              </a:ext>
            </a:extLst>
          </p:cNvPr>
          <p:cNvPicPr>
            <a:picLocks noChangeAspect="1"/>
          </p:cNvPicPr>
          <p:nvPr/>
        </p:nvPicPr>
        <p:blipFill>
          <a:blip r:embed="rId8"/>
          <a:stretch>
            <a:fillRect/>
          </a:stretch>
        </p:blipFill>
        <p:spPr>
          <a:xfrm>
            <a:off x="5748908" y="1022284"/>
            <a:ext cx="1484127" cy="1113095"/>
          </a:xfrm>
          <a:prstGeom prst="rect">
            <a:avLst/>
          </a:prstGeom>
        </p:spPr>
      </p:pic>
      <p:pic>
        <p:nvPicPr>
          <p:cNvPr id="13" name="Picture 12">
            <a:extLst>
              <a:ext uri="{FF2B5EF4-FFF2-40B4-BE49-F238E27FC236}">
                <a16:creationId xmlns:a16="http://schemas.microsoft.com/office/drawing/2014/main" id="{86AAE67D-1C88-8844-90B7-E1B63CF12F04}"/>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152287" y="2179431"/>
            <a:ext cx="1381202" cy="1093686"/>
          </a:xfrm>
          <a:prstGeom prst="rect">
            <a:avLst/>
          </a:prstGeom>
        </p:spPr>
      </p:pic>
      <p:pic>
        <p:nvPicPr>
          <p:cNvPr id="17" name="Picture 16">
            <a:extLst>
              <a:ext uri="{FF2B5EF4-FFF2-40B4-BE49-F238E27FC236}">
                <a16:creationId xmlns:a16="http://schemas.microsoft.com/office/drawing/2014/main" id="{4B2B0902-4E28-DA40-A747-C6B6C3570D36}"/>
              </a:ext>
            </a:extLst>
          </p:cNvPr>
          <p:cNvPicPr>
            <a:picLocks noChangeAspect="1"/>
          </p:cNvPicPr>
          <p:nvPr/>
        </p:nvPicPr>
        <p:blipFill rotWithShape="1">
          <a:blip r:embed="rId10">
            <a:extLst>
              <a:ext uri="{28A0092B-C50C-407E-A947-70E740481C1C}">
                <a14:useLocalDpi xmlns:a14="http://schemas.microsoft.com/office/drawing/2010/main"/>
              </a:ext>
            </a:extLst>
          </a:blip>
          <a:srcRect b="-193"/>
          <a:stretch/>
        </p:blipFill>
        <p:spPr>
          <a:xfrm>
            <a:off x="5798684" y="3333757"/>
            <a:ext cx="1412431" cy="1088478"/>
          </a:xfrm>
          <a:prstGeom prst="rect">
            <a:avLst/>
          </a:prstGeom>
        </p:spPr>
      </p:pic>
      <p:pic>
        <p:nvPicPr>
          <p:cNvPr id="19" name="Picture 18">
            <a:extLst>
              <a:ext uri="{FF2B5EF4-FFF2-40B4-BE49-F238E27FC236}">
                <a16:creationId xmlns:a16="http://schemas.microsoft.com/office/drawing/2014/main" id="{9E77839B-75F1-434C-8CB1-DB05919626EB}"/>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2446510" y="2179430"/>
            <a:ext cx="1660874" cy="2247721"/>
          </a:xfrm>
          <a:prstGeom prst="rect">
            <a:avLst/>
          </a:prstGeom>
        </p:spPr>
      </p:pic>
      <p:pic>
        <p:nvPicPr>
          <p:cNvPr id="24" name="Picture 23">
            <a:extLst>
              <a:ext uri="{FF2B5EF4-FFF2-40B4-BE49-F238E27FC236}">
                <a16:creationId xmlns:a16="http://schemas.microsoft.com/office/drawing/2014/main" id="{2930D27B-49D1-3C43-A64C-23C4052A04B2}"/>
              </a:ext>
            </a:extLst>
          </p:cNvPr>
          <p:cNvPicPr>
            <a:picLocks noChangeAspect="1"/>
          </p:cNvPicPr>
          <p:nvPr/>
        </p:nvPicPr>
        <p:blipFill>
          <a:blip r:embed="rId12"/>
          <a:stretch>
            <a:fillRect/>
          </a:stretch>
        </p:blipFill>
        <p:spPr>
          <a:xfrm>
            <a:off x="2446510" y="1027530"/>
            <a:ext cx="1660874" cy="1104843"/>
          </a:xfrm>
          <a:prstGeom prst="rect">
            <a:avLst/>
          </a:prstGeom>
        </p:spPr>
      </p:pic>
      <p:pic>
        <p:nvPicPr>
          <p:cNvPr id="7" name="Picture 6">
            <a:extLst>
              <a:ext uri="{FF2B5EF4-FFF2-40B4-BE49-F238E27FC236}">
                <a16:creationId xmlns:a16="http://schemas.microsoft.com/office/drawing/2014/main" id="{BC4B00E4-97B7-BC42-9CC8-091CC9170870}"/>
              </a:ext>
            </a:extLst>
          </p:cNvPr>
          <p:cNvPicPr>
            <a:picLocks noChangeAspect="1"/>
          </p:cNvPicPr>
          <p:nvPr/>
        </p:nvPicPr>
        <p:blipFill rotWithShape="1">
          <a:blip r:embed="rId13">
            <a:extLst>
              <a:ext uri="{28A0092B-C50C-407E-A947-70E740481C1C}">
                <a14:useLocalDpi xmlns:a14="http://schemas.microsoft.com/office/drawing/2010/main"/>
              </a:ext>
            </a:extLst>
          </a:blip>
          <a:srcRect/>
          <a:stretch/>
        </p:blipFill>
        <p:spPr>
          <a:xfrm>
            <a:off x="4158987" y="3326465"/>
            <a:ext cx="1588094" cy="1104102"/>
          </a:xfrm>
          <a:prstGeom prst="rect">
            <a:avLst/>
          </a:prstGeom>
        </p:spPr>
      </p:pic>
      <p:sp>
        <p:nvSpPr>
          <p:cNvPr id="20" name="TextBox 19">
            <a:extLst>
              <a:ext uri="{FF2B5EF4-FFF2-40B4-BE49-F238E27FC236}">
                <a16:creationId xmlns:a16="http://schemas.microsoft.com/office/drawing/2014/main" id="{8FD83926-D912-5A4C-B5E0-F615835887D8}"/>
              </a:ext>
            </a:extLst>
          </p:cNvPr>
          <p:cNvSpPr txBox="1"/>
          <p:nvPr/>
        </p:nvSpPr>
        <p:spPr>
          <a:xfrm>
            <a:off x="3970083" y="4404322"/>
            <a:ext cx="1831327" cy="190630"/>
          </a:xfrm>
          <a:prstGeom prst="rect">
            <a:avLst/>
          </a:prstGeom>
          <a:noFill/>
        </p:spPr>
        <p:txBody>
          <a:bodyPr wrap="square" rtlCol="0">
            <a:spAutoFit/>
          </a:bodyPr>
          <a:lstStyle/>
          <a:p>
            <a:pPr lvl="0" algn="r">
              <a:lnSpc>
                <a:spcPct val="115000"/>
              </a:lnSpc>
              <a:spcBef>
                <a:spcPts val="1200"/>
              </a:spcBef>
            </a:pPr>
            <a:r>
              <a:rPr lang="en-GB" sz="600" dirty="0">
                <a:solidFill>
                  <a:schemeClr val="dk1"/>
                </a:solidFill>
                <a:latin typeface="Montserrat Light"/>
                <a:ea typeface="Montserrat Light"/>
                <a:cs typeface="Montserrat Light"/>
                <a:sym typeface="Montserrat Light"/>
              </a:rPr>
              <a:t>Photo: Tom Martin  </a:t>
            </a:r>
            <a:endParaRPr lang="en-GB" sz="600" dirty="0">
              <a:solidFill>
                <a:srgbClr val="7F7F7F"/>
              </a:solidFill>
            </a:endParaRPr>
          </a:p>
        </p:txBody>
      </p:sp>
    </p:spTree>
    <p:extLst>
      <p:ext uri="{BB962C8B-B14F-4D97-AF65-F5344CB8AC3E}">
        <p14:creationId xmlns:p14="http://schemas.microsoft.com/office/powerpoint/2010/main" val="36356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21" name="Picture 20">
            <a:extLst>
              <a:ext uri="{FF2B5EF4-FFF2-40B4-BE49-F238E27FC236}">
                <a16:creationId xmlns:a16="http://schemas.microsoft.com/office/drawing/2014/main" id="{BD72A88E-7304-BC4E-9309-F6C8CA6AE412}"/>
              </a:ext>
            </a:extLst>
          </p:cNvPr>
          <p:cNvPicPr>
            <a:picLocks noChangeAspect="1"/>
          </p:cNvPicPr>
          <p:nvPr/>
        </p:nvPicPr>
        <p:blipFill>
          <a:blip r:embed="rId3"/>
          <a:stretch>
            <a:fillRect/>
          </a:stretch>
        </p:blipFill>
        <p:spPr>
          <a:xfrm>
            <a:off x="1602327" y="2453348"/>
            <a:ext cx="1583163" cy="1694558"/>
          </a:xfrm>
          <a:prstGeom prst="rect">
            <a:avLst/>
          </a:prstGeom>
        </p:spPr>
      </p:pic>
      <p:sp>
        <p:nvSpPr>
          <p:cNvPr id="123" name="Google Shape;123;p7"/>
          <p:cNvSpPr txBox="1"/>
          <p:nvPr/>
        </p:nvSpPr>
        <p:spPr>
          <a:xfrm>
            <a:off x="365200" y="219801"/>
            <a:ext cx="5872868"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Inspiration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24" name="Google Shape;124;p7"/>
          <p:cNvCxnSpPr>
            <a:cxnSpLocks/>
          </p:cNvCxnSpPr>
          <p:nvPr/>
        </p:nvCxnSpPr>
        <p:spPr>
          <a:xfrm>
            <a:off x="-664322" y="794395"/>
            <a:ext cx="2764585" cy="0"/>
          </a:xfrm>
          <a:prstGeom prst="straightConnector1">
            <a:avLst/>
          </a:prstGeom>
          <a:noFill/>
          <a:ln w="9525" cap="flat" cmpd="sng">
            <a:solidFill>
              <a:srgbClr val="C27BA0"/>
            </a:solidFill>
            <a:prstDash val="solid"/>
            <a:round/>
            <a:headEnd type="none" w="sm" len="sm"/>
            <a:tailEnd type="none" w="sm" len="sm"/>
          </a:ln>
        </p:spPr>
      </p:cxnSp>
      <p:sp>
        <p:nvSpPr>
          <p:cNvPr id="125" name="Google Shape;125;p7"/>
          <p:cNvSpPr txBox="1"/>
          <p:nvPr/>
        </p:nvSpPr>
        <p:spPr>
          <a:xfrm>
            <a:off x="365201" y="924984"/>
            <a:ext cx="4057416" cy="1786997"/>
          </a:xfrm>
          <a:prstGeom prst="rect">
            <a:avLst/>
          </a:prstGeom>
          <a:noFill/>
          <a:ln>
            <a:noFill/>
          </a:ln>
        </p:spPr>
        <p:txBody>
          <a:bodyPr spcFirstLastPara="1" wrap="square" lIns="91425" tIns="91425" rIns="91425" bIns="91425" anchor="t" anchorCtr="0">
            <a:spAutoFit/>
          </a:bodyPr>
          <a:lstStyle/>
          <a:p>
            <a:pPr marL="12700" marR="12700">
              <a:lnSpc>
                <a:spcPct val="109000"/>
              </a:lnSpc>
              <a:spcBef>
                <a:spcPts val="1200"/>
              </a:spcBef>
              <a:buSzPts val="1100"/>
            </a:pPr>
            <a:r>
              <a:rPr lang="en-GB" sz="1500" b="1" dirty="0">
                <a:solidFill>
                  <a:schemeClr val="dk1"/>
                </a:solidFill>
                <a:latin typeface="Montserrat"/>
                <a:ea typeface="Montserrat"/>
                <a:cs typeface="Montserrat"/>
                <a:sym typeface="Montserrat"/>
              </a:rPr>
              <a:t>Thank you day</a:t>
            </a:r>
          </a:p>
          <a:p>
            <a:pPr marL="12700" marR="12700">
              <a:lnSpc>
                <a:spcPct val="109000"/>
              </a:lnSpc>
              <a:spcBef>
                <a:spcPts val="1200"/>
              </a:spcBef>
              <a:buSzPts val="1100"/>
            </a:pPr>
            <a:r>
              <a:rPr lang="en-GB" sz="1100" b="0" i="0" u="none" strike="noStrike" cap="none" dirty="0">
                <a:solidFill>
                  <a:schemeClr val="dk1"/>
                </a:solidFill>
                <a:latin typeface="Montserrat Light"/>
                <a:ea typeface="Montserrat Light"/>
                <a:cs typeface="Montserrat Light"/>
                <a:sym typeface="Montserrat Light"/>
              </a:rPr>
              <a:t>Sunday 5 June is also Thank You Day. Perhaps you could use this as your inspiration, taking the opportunity to create a piece to thank someone in your community for their kindness.</a:t>
            </a:r>
            <a:endParaRPr lang="en-GB" sz="1100" dirty="0">
              <a:solidFill>
                <a:schemeClr val="dk1"/>
              </a:solidFill>
              <a:latin typeface="Montserrat Light"/>
              <a:ea typeface="Montserrat Light"/>
              <a:cs typeface="Montserrat Light"/>
              <a:sym typeface="Montserrat Light"/>
            </a:endParaRPr>
          </a:p>
          <a:p>
            <a:pPr marL="12700" marR="12700">
              <a:lnSpc>
                <a:spcPct val="109000"/>
              </a:lnSpc>
              <a:spcBef>
                <a:spcPts val="1200"/>
              </a:spcBef>
              <a:buSzPts val="1100"/>
            </a:pPr>
            <a:r>
              <a:rPr lang="en-GB" sz="900" dirty="0">
                <a:solidFill>
                  <a:schemeClr val="dk1"/>
                </a:solidFill>
                <a:latin typeface="Montserrat Light"/>
                <a:ea typeface="Montserrat Light"/>
                <a:cs typeface="Montserrat Light"/>
                <a:sym typeface="Montserrat Light"/>
              </a:rPr>
              <a:t>https://</a:t>
            </a:r>
            <a:r>
              <a:rPr lang="en-GB" sz="900" dirty="0" err="1">
                <a:solidFill>
                  <a:schemeClr val="dk1"/>
                </a:solidFill>
                <a:latin typeface="Montserrat Light"/>
                <a:ea typeface="Montserrat Light"/>
                <a:cs typeface="Montserrat Light"/>
                <a:sym typeface="Montserrat Light"/>
              </a:rPr>
              <a:t>thankyouday.org.uk</a:t>
            </a:r>
            <a:r>
              <a:rPr lang="en-GB" sz="900" dirty="0">
                <a:solidFill>
                  <a:schemeClr val="dk1"/>
                </a:solidFill>
                <a:latin typeface="Montserrat Light"/>
                <a:ea typeface="Montserrat Light"/>
                <a:cs typeface="Montserrat Light"/>
                <a:sym typeface="Montserrat Light"/>
              </a:rPr>
              <a:t>/</a:t>
            </a:r>
            <a:endParaRPr sz="900" b="0" i="0" u="sng" strike="noStrike" cap="none" dirty="0">
              <a:solidFill>
                <a:schemeClr val="dk1"/>
              </a:solidFill>
              <a:latin typeface="Montserrat Light"/>
              <a:ea typeface="Montserrat Light"/>
              <a:cs typeface="Montserrat Light"/>
              <a:sym typeface="Montserrat Light"/>
            </a:endParaRPr>
          </a:p>
        </p:txBody>
      </p:sp>
      <p:sp>
        <p:nvSpPr>
          <p:cNvPr id="126" name="Google Shape;126;p7"/>
          <p:cNvSpPr txBox="1"/>
          <p:nvPr/>
        </p:nvSpPr>
        <p:spPr>
          <a:xfrm>
            <a:off x="181431" y="4769799"/>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12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27" name="Google Shape;127;p7"/>
          <p:cNvPicPr preferRelativeResize="0"/>
          <p:nvPr/>
        </p:nvPicPr>
        <p:blipFill rotWithShape="1">
          <a:blip r:embed="rId4"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18" name="Picture 17">
            <a:extLst>
              <a:ext uri="{FF2B5EF4-FFF2-40B4-BE49-F238E27FC236}">
                <a16:creationId xmlns:a16="http://schemas.microsoft.com/office/drawing/2014/main" id="{CE0ED2FB-80F4-7B4B-BF6B-0AA915B15A2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185335" y="1205828"/>
            <a:ext cx="3510565" cy="2849404"/>
          </a:xfrm>
          <a:prstGeom prst="rect">
            <a:avLst/>
          </a:prstGeom>
        </p:spPr>
      </p:pic>
    </p:spTree>
    <p:extLst>
      <p:ext uri="{BB962C8B-B14F-4D97-AF65-F5344CB8AC3E}">
        <p14:creationId xmlns:p14="http://schemas.microsoft.com/office/powerpoint/2010/main" val="1623699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p:nvPr/>
        </p:nvSpPr>
        <p:spPr>
          <a:xfrm>
            <a:off x="365200" y="219800"/>
            <a:ext cx="55701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What we would like you to create</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34" name="Google Shape;134;p8"/>
          <p:cNvCxnSpPr>
            <a:cxnSpLocks/>
          </p:cNvCxnSpPr>
          <p:nvPr/>
        </p:nvCxnSpPr>
        <p:spPr>
          <a:xfrm>
            <a:off x="-1058675" y="818073"/>
            <a:ext cx="6681433" cy="0"/>
          </a:xfrm>
          <a:prstGeom prst="straightConnector1">
            <a:avLst/>
          </a:prstGeom>
          <a:noFill/>
          <a:ln w="9525" cap="flat" cmpd="sng">
            <a:solidFill>
              <a:srgbClr val="C27BA0"/>
            </a:solidFill>
            <a:prstDash val="solid"/>
            <a:round/>
            <a:headEnd type="none" w="sm" len="sm"/>
            <a:tailEnd type="none" w="sm" len="sm"/>
          </a:ln>
        </p:spPr>
      </p:cxnSp>
      <p:sp>
        <p:nvSpPr>
          <p:cNvPr id="135" name="Google Shape;135;p8"/>
          <p:cNvSpPr txBox="1"/>
          <p:nvPr/>
        </p:nvSpPr>
        <p:spPr>
          <a:xfrm>
            <a:off x="383207" y="1075745"/>
            <a:ext cx="7471308" cy="603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A celebration of community, kindness and commonwealth</a:t>
            </a:r>
            <a:endParaRPr sz="1200" b="1" i="0" u="sng" strike="noStrike" cap="none" dirty="0">
              <a:solidFill>
                <a:schemeClr val="dk1"/>
              </a:solidFill>
              <a:latin typeface="Montserrat"/>
              <a:ea typeface="Montserrat"/>
              <a:cs typeface="Montserrat"/>
              <a:sym typeface="Montserrat"/>
            </a:endParaRPr>
          </a:p>
        </p:txBody>
      </p:sp>
      <p:sp>
        <p:nvSpPr>
          <p:cNvPr id="138" name="Google Shape;138;p8"/>
          <p:cNvSpPr txBox="1"/>
          <p:nvPr/>
        </p:nvSpPr>
        <p:spPr>
          <a:xfrm>
            <a:off x="391584" y="3290723"/>
            <a:ext cx="2785099" cy="15119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dirty="0">
                <a:solidFill>
                  <a:schemeClr val="dk1"/>
                </a:solidFill>
                <a:latin typeface="Montserrat"/>
                <a:ea typeface="Montserrat"/>
                <a:cs typeface="Montserrat"/>
                <a:sym typeface="Montserrat"/>
              </a:rPr>
              <a:t>Imagery</a:t>
            </a:r>
            <a:endParaRPr lang="en" sz="1200" b="1"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200"/>
              <a:buFont typeface="Arial"/>
              <a:buNone/>
            </a:pPr>
            <a:r>
              <a:rPr lang="en" sz="900" dirty="0">
                <a:solidFill>
                  <a:schemeClr val="dk1"/>
                </a:solidFill>
                <a:latin typeface="Montserrat Light"/>
                <a:ea typeface="Montserrat Light"/>
                <a:cs typeface="Montserrat Light"/>
                <a:sym typeface="Montserrat Light"/>
              </a:rPr>
              <a:t>Think about the medium you use to achieve a positive result, it could be a single photographic image, a short moving image or montage of photographs. It should have eyecatching vibrancy and look amazing at high resolution. Consider your image size to ensure the most impact on the viewer. </a:t>
            </a:r>
          </a:p>
        </p:txBody>
      </p:sp>
      <p:sp>
        <p:nvSpPr>
          <p:cNvPr id="139" name="Google Shape;139;p8"/>
          <p:cNvSpPr txBox="1"/>
          <p:nvPr/>
        </p:nvSpPr>
        <p:spPr>
          <a:xfrm>
            <a:off x="3312818" y="3290721"/>
            <a:ext cx="2632200" cy="135264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dirty="0">
                <a:solidFill>
                  <a:schemeClr val="dk1"/>
                </a:solidFill>
                <a:latin typeface="Montserrat"/>
                <a:ea typeface="Montserrat"/>
                <a:cs typeface="Montserrat"/>
                <a:sym typeface="Montserrat"/>
              </a:rPr>
              <a:t>Words</a:t>
            </a:r>
            <a:endParaRPr lang="en" sz="1200" b="1"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200"/>
              <a:buFont typeface="Arial"/>
              <a:buNone/>
            </a:pPr>
            <a:r>
              <a:rPr lang="en" sz="900" b="0" i="0" u="none" strike="noStrike" cap="none" dirty="0">
                <a:solidFill>
                  <a:schemeClr val="dk1"/>
                </a:solidFill>
                <a:latin typeface="Montserrat Light"/>
                <a:ea typeface="Montserrat Light"/>
                <a:cs typeface="Montserrat Light"/>
                <a:sym typeface="Montserrat Light"/>
              </a:rPr>
              <a:t>Your image could be based on words that you feel celebrate this occasion or you could write a poem. You could consider The Queen’s passion for wildlife or cultures.  You will need to follow a cinquain structure and have no more than 5 lines. </a:t>
            </a:r>
            <a:endParaRPr sz="900" b="1" i="0" u="sng" strike="noStrike" cap="none" dirty="0">
              <a:solidFill>
                <a:schemeClr val="dk1"/>
              </a:solidFill>
              <a:latin typeface="Montserrat"/>
              <a:ea typeface="Montserrat"/>
              <a:cs typeface="Montserrat"/>
              <a:sym typeface="Montserrat"/>
            </a:endParaRPr>
          </a:p>
        </p:txBody>
      </p:sp>
      <p:sp>
        <p:nvSpPr>
          <p:cNvPr id="141" name="Google Shape;141;p8"/>
          <p:cNvSpPr txBox="1"/>
          <p:nvPr/>
        </p:nvSpPr>
        <p:spPr>
          <a:xfrm>
            <a:off x="167144"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13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42" name="Google Shape;142;p8"/>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5" name="Picture 4">
            <a:extLst>
              <a:ext uri="{FF2B5EF4-FFF2-40B4-BE49-F238E27FC236}">
                <a16:creationId xmlns:a16="http://schemas.microsoft.com/office/drawing/2014/main" id="{41422D36-4804-2E43-ADFD-2BEFE12D074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64543" y="1589873"/>
            <a:ext cx="2651933" cy="1636184"/>
          </a:xfrm>
          <a:prstGeom prst="rect">
            <a:avLst/>
          </a:prstGeom>
          <a:ln>
            <a:solidFill>
              <a:schemeClr val="tx1"/>
            </a:solidFill>
          </a:ln>
        </p:spPr>
      </p:pic>
      <p:pic>
        <p:nvPicPr>
          <p:cNvPr id="4" name="Picture 3">
            <a:extLst>
              <a:ext uri="{FF2B5EF4-FFF2-40B4-BE49-F238E27FC236}">
                <a16:creationId xmlns:a16="http://schemas.microsoft.com/office/drawing/2014/main" id="{19F3FC0B-DB53-A44B-BFA2-0AA2889658D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82656" y="1582006"/>
            <a:ext cx="2717275" cy="1638943"/>
          </a:xfrm>
          <a:prstGeom prst="rect">
            <a:avLst/>
          </a:prstGeom>
          <a:ln>
            <a:solidFill>
              <a:schemeClr val="tx1"/>
            </a:solidFill>
          </a:ln>
        </p:spPr>
      </p:pic>
      <p:pic>
        <p:nvPicPr>
          <p:cNvPr id="3" name="Picture 2">
            <a:extLst>
              <a:ext uri="{FF2B5EF4-FFF2-40B4-BE49-F238E27FC236}">
                <a16:creationId xmlns:a16="http://schemas.microsoft.com/office/drawing/2014/main" id="{7066F03B-C14A-3B46-A063-B577DE3CAF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57841" y="1575462"/>
            <a:ext cx="2725038" cy="1631076"/>
          </a:xfrm>
          <a:prstGeom prst="rect">
            <a:avLst/>
          </a:prstGeom>
          <a:ln>
            <a:solidFill>
              <a:schemeClr val="tx1"/>
            </a:solidFill>
          </a:ln>
        </p:spPr>
      </p:pic>
      <p:sp>
        <p:nvSpPr>
          <p:cNvPr id="15" name="Google Shape;139;p8">
            <a:extLst>
              <a:ext uri="{FF2B5EF4-FFF2-40B4-BE49-F238E27FC236}">
                <a16:creationId xmlns:a16="http://schemas.microsoft.com/office/drawing/2014/main" id="{55C246A4-4E23-C64B-BD39-C68347AC7918}"/>
              </a:ext>
            </a:extLst>
          </p:cNvPr>
          <p:cNvSpPr txBox="1"/>
          <p:nvPr/>
        </p:nvSpPr>
        <p:spPr>
          <a:xfrm>
            <a:off x="6157841" y="3290721"/>
            <a:ext cx="2632200" cy="103409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GB" sz="1200" b="1" i="0" u="none" strike="noStrike" cap="none" dirty="0">
                <a:solidFill>
                  <a:schemeClr val="dk1"/>
                </a:solidFill>
                <a:latin typeface="Montserrat"/>
                <a:ea typeface="Montserrat"/>
                <a:cs typeface="Montserrat"/>
                <a:sym typeface="Montserrat"/>
              </a:rPr>
              <a:t>Audio</a:t>
            </a:r>
            <a:endParaRPr lang="en-GB" sz="1200" b="1"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200"/>
              <a:buFont typeface="Arial"/>
              <a:buNone/>
            </a:pPr>
            <a:r>
              <a:rPr lang="en" sz="900" b="0" i="0" u="none" strike="noStrike" cap="none" dirty="0">
                <a:solidFill>
                  <a:schemeClr val="dk1"/>
                </a:solidFill>
                <a:latin typeface="Montserrat Light"/>
                <a:ea typeface="Montserrat Light"/>
                <a:cs typeface="Montserrat Light"/>
                <a:sym typeface="Montserrat Light"/>
              </a:rPr>
              <a:t>Your creation could be </a:t>
            </a:r>
            <a:r>
              <a:rPr lang="en" sz="900" dirty="0">
                <a:solidFill>
                  <a:schemeClr val="dk1"/>
                </a:solidFill>
                <a:latin typeface="Montserrat Light"/>
                <a:ea typeface="Montserrat Light"/>
                <a:cs typeface="Montserrat Light"/>
                <a:sym typeface="Montserrat Light"/>
              </a:rPr>
              <a:t>an audio presentation, no longer than 5 minutes long. Think about the sounds around your community.</a:t>
            </a:r>
            <a:endParaRPr sz="900" b="1" i="0" u="sng" strike="noStrike" cap="none" dirty="0">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p:nvPr/>
        </p:nvSpPr>
        <p:spPr>
          <a:xfrm>
            <a:off x="365200" y="219800"/>
            <a:ext cx="55701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What we would like you to create</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34" name="Google Shape;134;p8"/>
          <p:cNvCxnSpPr>
            <a:cxnSpLocks/>
          </p:cNvCxnSpPr>
          <p:nvPr/>
        </p:nvCxnSpPr>
        <p:spPr>
          <a:xfrm>
            <a:off x="-1058675" y="818073"/>
            <a:ext cx="6681433" cy="0"/>
          </a:xfrm>
          <a:prstGeom prst="straightConnector1">
            <a:avLst/>
          </a:prstGeom>
          <a:noFill/>
          <a:ln w="9525" cap="flat" cmpd="sng">
            <a:solidFill>
              <a:srgbClr val="C27BA0"/>
            </a:solidFill>
            <a:prstDash val="solid"/>
            <a:round/>
            <a:headEnd type="none" w="sm" len="sm"/>
            <a:tailEnd type="none" w="sm" len="sm"/>
          </a:ln>
        </p:spPr>
      </p:cxnSp>
      <p:sp>
        <p:nvSpPr>
          <p:cNvPr id="135" name="Google Shape;135;p8"/>
          <p:cNvSpPr txBox="1"/>
          <p:nvPr/>
        </p:nvSpPr>
        <p:spPr>
          <a:xfrm>
            <a:off x="383207" y="1075745"/>
            <a:ext cx="7471308" cy="603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A celebration of community, kindness and commonwealth</a:t>
            </a:r>
            <a:endParaRPr sz="1200" b="1" i="0" u="sng" strike="noStrike" cap="none" dirty="0">
              <a:solidFill>
                <a:schemeClr val="dk1"/>
              </a:solidFill>
              <a:latin typeface="Montserrat"/>
              <a:ea typeface="Montserrat"/>
              <a:cs typeface="Montserrat"/>
              <a:sym typeface="Montserrat"/>
            </a:endParaRPr>
          </a:p>
        </p:txBody>
      </p:sp>
      <p:sp>
        <p:nvSpPr>
          <p:cNvPr id="138" name="Google Shape;138;p8"/>
          <p:cNvSpPr txBox="1"/>
          <p:nvPr/>
        </p:nvSpPr>
        <p:spPr>
          <a:xfrm>
            <a:off x="391584" y="1975640"/>
            <a:ext cx="5285774" cy="187279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dirty="0">
                <a:solidFill>
                  <a:schemeClr val="dk1"/>
                </a:solidFill>
                <a:latin typeface="Montserrat"/>
                <a:ea typeface="Montserrat"/>
                <a:cs typeface="Montserrat"/>
                <a:sym typeface="Montserrat"/>
              </a:rPr>
              <a:t>Imagery</a:t>
            </a:r>
            <a:endParaRPr sz="1200" b="1" i="0" u="none" strike="noStrike" cap="none" dirty="0">
              <a:solidFill>
                <a:schemeClr val="dk1"/>
              </a:solidFill>
              <a:latin typeface="Montserrat"/>
              <a:ea typeface="Montserrat"/>
              <a:cs typeface="Montserrat"/>
              <a:sym typeface="Montserrat"/>
            </a:endParaRPr>
          </a:p>
          <a:p>
            <a:pPr>
              <a:lnSpc>
                <a:spcPct val="115000"/>
              </a:lnSpc>
              <a:spcBef>
                <a:spcPts val="1200"/>
              </a:spcBef>
              <a:spcAft>
                <a:spcPts val="1200"/>
              </a:spcAft>
            </a:pPr>
            <a:r>
              <a:rPr lang="en" sz="1100" b="0" i="0" u="none" strike="noStrike" cap="none" dirty="0">
                <a:solidFill>
                  <a:schemeClr val="dk1"/>
                </a:solidFill>
                <a:latin typeface="Montserrat Light"/>
                <a:ea typeface="Montserrat Light"/>
                <a:cs typeface="Montserrat Light"/>
                <a:sym typeface="Montserrat Light"/>
              </a:rPr>
              <a:t>Create an image to celebrate the Commonwealth of Kindness. </a:t>
            </a:r>
            <a:r>
              <a:rPr lang="en" sz="1100" dirty="0">
                <a:solidFill>
                  <a:schemeClr val="dk1"/>
                </a:solidFill>
                <a:latin typeface="Montserrat Light"/>
                <a:ea typeface="Montserrat Light"/>
                <a:cs typeface="Montserrat Light"/>
                <a:sym typeface="Montserrat Light"/>
              </a:rPr>
              <a:t>Think about the medium you use to achieve a positive result, it could be a single photographic image, a short moving image or montage of photographs. It should have eyecatching vibrancy and look amazing at high resolution. Consider your image size to ensure the most impact on the viewer. </a:t>
            </a:r>
            <a:endParaRPr sz="1100" b="1" i="0" u="sng" strike="noStrike" cap="none" dirty="0">
              <a:solidFill>
                <a:schemeClr val="dk1"/>
              </a:solidFill>
              <a:latin typeface="Montserrat"/>
              <a:ea typeface="Montserrat"/>
              <a:cs typeface="Montserrat"/>
              <a:sym typeface="Montserrat"/>
            </a:endParaRPr>
          </a:p>
        </p:txBody>
      </p:sp>
      <p:sp>
        <p:nvSpPr>
          <p:cNvPr id="141" name="Google Shape;141;p8"/>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14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42" name="Google Shape;142;p8"/>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4" name="Picture 3">
            <a:extLst>
              <a:ext uri="{FF2B5EF4-FFF2-40B4-BE49-F238E27FC236}">
                <a16:creationId xmlns:a16="http://schemas.microsoft.com/office/drawing/2014/main" id="{19F3FC0B-DB53-A44B-BFA2-0AA2889658D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78625" y="2092563"/>
            <a:ext cx="2717275" cy="1638943"/>
          </a:xfrm>
          <a:prstGeom prst="rect">
            <a:avLst/>
          </a:prstGeom>
          <a:ln>
            <a:solidFill>
              <a:schemeClr val="tx1"/>
            </a:solidFill>
          </a:ln>
        </p:spPr>
      </p:pic>
      <p:sp>
        <p:nvSpPr>
          <p:cNvPr id="2" name="TextBox 1">
            <a:extLst>
              <a:ext uri="{FF2B5EF4-FFF2-40B4-BE49-F238E27FC236}">
                <a16:creationId xmlns:a16="http://schemas.microsoft.com/office/drawing/2014/main" id="{8CF957EE-5D6A-994F-80A8-A8DE42030522}"/>
              </a:ext>
            </a:extLst>
          </p:cNvPr>
          <p:cNvSpPr txBox="1"/>
          <p:nvPr/>
        </p:nvSpPr>
        <p:spPr>
          <a:xfrm>
            <a:off x="437450" y="3676529"/>
            <a:ext cx="7520763" cy="861774"/>
          </a:xfrm>
          <a:prstGeom prst="rect">
            <a:avLst/>
          </a:prstGeom>
          <a:noFill/>
        </p:spPr>
        <p:txBody>
          <a:bodyPr wrap="square" rtlCol="0">
            <a:spAutoFit/>
          </a:bodyPr>
          <a:lstStyle/>
          <a:p>
            <a:pPr algn="ctr"/>
            <a:r>
              <a:rPr lang="en-US" sz="5000" dirty="0">
                <a:solidFill>
                  <a:schemeClr val="accent2">
                    <a:lumMod val="10000"/>
                    <a:lumOff val="90000"/>
                  </a:schemeClr>
                </a:solidFill>
              </a:rPr>
              <a:t>sample single page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p:nvPr/>
        </p:nvSpPr>
        <p:spPr>
          <a:xfrm>
            <a:off x="365200" y="219800"/>
            <a:ext cx="55701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What we would like you to create</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49" name="Google Shape;149;p9"/>
          <p:cNvCxnSpPr>
            <a:cxnSpLocks/>
          </p:cNvCxnSpPr>
          <p:nvPr/>
        </p:nvCxnSpPr>
        <p:spPr>
          <a:xfrm rot="10800000" flipH="1">
            <a:off x="-962422" y="830436"/>
            <a:ext cx="6591000" cy="11700"/>
          </a:xfrm>
          <a:prstGeom prst="straightConnector1">
            <a:avLst/>
          </a:prstGeom>
          <a:noFill/>
          <a:ln w="9525" cap="flat" cmpd="sng">
            <a:solidFill>
              <a:srgbClr val="C27BA0"/>
            </a:solidFill>
            <a:prstDash val="solid"/>
            <a:round/>
            <a:headEnd type="none" w="sm" len="sm"/>
            <a:tailEnd type="none" w="sm" len="sm"/>
          </a:ln>
        </p:spPr>
      </p:cxnSp>
      <p:sp>
        <p:nvSpPr>
          <p:cNvPr id="150" name="Google Shape;150;p9"/>
          <p:cNvSpPr txBox="1"/>
          <p:nvPr/>
        </p:nvSpPr>
        <p:spPr>
          <a:xfrm>
            <a:off x="743175" y="1642325"/>
            <a:ext cx="6375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4100"/>
              <a:buFont typeface="Arial"/>
              <a:buNone/>
            </a:pPr>
            <a:r>
              <a:rPr lang="en" sz="4100" b="1" i="0" u="none" strike="noStrike" cap="none" dirty="0">
                <a:solidFill>
                  <a:schemeClr val="dk1"/>
                </a:solidFill>
                <a:latin typeface="Montserrat"/>
                <a:ea typeface="Montserrat"/>
                <a:cs typeface="Montserrat"/>
                <a:sym typeface="Montserrat"/>
              </a:rPr>
              <a:t>1.</a:t>
            </a:r>
            <a:endParaRPr sz="3800" b="1" i="0" u="sng" strike="noStrike" cap="none" dirty="0">
              <a:solidFill>
                <a:schemeClr val="dk1"/>
              </a:solidFill>
              <a:latin typeface="Montserrat"/>
              <a:ea typeface="Montserrat"/>
              <a:cs typeface="Montserrat"/>
              <a:sym typeface="Montserrat"/>
            </a:endParaRPr>
          </a:p>
        </p:txBody>
      </p:sp>
      <p:sp>
        <p:nvSpPr>
          <p:cNvPr id="151" name="Google Shape;151;p9"/>
          <p:cNvSpPr txBox="1"/>
          <p:nvPr/>
        </p:nvSpPr>
        <p:spPr>
          <a:xfrm>
            <a:off x="1380675" y="1747600"/>
            <a:ext cx="4858760" cy="310069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Your Wow Creation!</a:t>
            </a:r>
            <a:endParaRPr sz="1500" b="1" i="0" u="none" strike="noStrike" cap="none" dirty="0">
              <a:solidFill>
                <a:schemeClr val="dk1"/>
              </a:solidFill>
              <a:latin typeface="Montserrat"/>
              <a:ea typeface="Montserrat"/>
              <a:cs typeface="Montserrat"/>
              <a:sym typeface="Montserrat"/>
            </a:endParaRPr>
          </a:p>
          <a:p>
            <a:pPr lvl="0">
              <a:lnSpc>
                <a:spcPct val="115000"/>
              </a:lnSpc>
              <a:spcBef>
                <a:spcPts val="1200"/>
              </a:spcBef>
              <a:buSzPts val="1100"/>
            </a:pPr>
            <a:r>
              <a:rPr lang="en" sz="1100" b="0" i="0" u="none" strike="noStrike" cap="none" dirty="0">
                <a:solidFill>
                  <a:schemeClr val="dk1"/>
                </a:solidFill>
                <a:latin typeface="Montserrat Light"/>
                <a:ea typeface="Montserrat Light"/>
                <a:cs typeface="Montserrat Light"/>
                <a:sym typeface="Montserrat Light"/>
              </a:rPr>
              <a:t>Create a celebratory image, poem or audio that may used across various platforms. Your idea should convey a community, kindness and inclusivity. </a:t>
            </a:r>
            <a:r>
              <a:rPr lang="en" sz="1100" dirty="0">
                <a:solidFill>
                  <a:schemeClr val="dk1"/>
                </a:solidFill>
                <a:latin typeface="Montserrat Light"/>
                <a:ea typeface="Montserrat Light"/>
                <a:cs typeface="Montserrat Light"/>
                <a:sym typeface="Montserrat Light"/>
              </a:rPr>
              <a:t>Think about the medium you use to see the richness in our diversity.</a:t>
            </a:r>
            <a:endParaRPr sz="1100" dirty="0"/>
          </a:p>
          <a:p>
            <a:pPr lvl="0">
              <a:lnSpc>
                <a:spcPct val="115000"/>
              </a:lnSpc>
              <a:spcBef>
                <a:spcPts val="1200"/>
              </a:spcBef>
              <a:buSzPts val="1100"/>
            </a:pPr>
            <a:r>
              <a:rPr lang="en" sz="1100" b="0" i="0" u="none" strike="noStrike" cap="none" dirty="0">
                <a:solidFill>
                  <a:schemeClr val="dk1"/>
                </a:solidFill>
                <a:latin typeface="Montserrat Light"/>
                <a:ea typeface="Montserrat Light"/>
                <a:cs typeface="Montserrat Light"/>
                <a:sym typeface="Montserrat Light"/>
              </a:rPr>
              <a:t>It is important you ensure that any materials used are as sustainable and eco-friendly as possible. If you are sourcing an image rather than creating one make sure that you have permission for use.</a:t>
            </a:r>
            <a:endParaRPr sz="1100" b="0" i="0" u="none" strike="noStrike" cap="none" dirty="0">
              <a:solidFill>
                <a:srgbClr val="7F7F7F"/>
              </a:solidFill>
              <a:latin typeface="Arial"/>
              <a:ea typeface="Arial"/>
              <a:cs typeface="Arial"/>
              <a:sym typeface="Arial"/>
            </a:endParaRPr>
          </a:p>
          <a:p>
            <a:pPr marL="0" marR="0" lvl="0" indent="0" algn="l" rtl="0">
              <a:lnSpc>
                <a:spcPct val="100000"/>
              </a:lnSpc>
              <a:spcBef>
                <a:spcPts val="0"/>
              </a:spcBef>
              <a:spcAft>
                <a:spcPts val="0"/>
              </a:spcAft>
              <a:buNone/>
            </a:pPr>
            <a:endParaRPr sz="1100" b="0" i="0" u="none" strike="noStrike" cap="none" dirty="0">
              <a:solidFill>
                <a:srgbClr val="7F7F7F"/>
              </a:solidFill>
              <a:latin typeface="Arial"/>
              <a:ea typeface="Arial"/>
              <a:cs typeface="Arial"/>
              <a:sym typeface="Arial"/>
            </a:endParaRPr>
          </a:p>
          <a:p>
            <a:pPr marL="12700" marR="12700" lvl="0" indent="0" algn="l" rtl="0">
              <a:lnSpc>
                <a:spcPct val="109000"/>
              </a:lnSpc>
              <a:spcBef>
                <a:spcPts val="1200"/>
              </a:spcBef>
              <a:spcAft>
                <a:spcPts val="0"/>
              </a:spcAft>
              <a:buClr>
                <a:srgbClr val="000000"/>
              </a:buClr>
              <a:buSzPts val="1100"/>
              <a:buFont typeface="Arial"/>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152" name="Google Shape;152;p9"/>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dirty="0">
                <a:solidFill>
                  <a:srgbClr val="CCCCCC"/>
                </a:solidFill>
                <a:latin typeface="Poppins Light"/>
                <a:ea typeface="Poppins Light"/>
                <a:cs typeface="Poppins Light"/>
                <a:sym typeface="Poppins Light"/>
              </a:rPr>
              <a:t>15</a:t>
            </a:r>
            <a:r>
              <a:rPr lang="en" sz="800" b="0" i="0" u="none" strike="noStrike" cap="none" dirty="0">
                <a:solidFill>
                  <a:srgbClr val="CCCCCC"/>
                </a:solidFill>
                <a:latin typeface="Poppins Light"/>
                <a:ea typeface="Poppins Light"/>
                <a:cs typeface="Poppins Light"/>
                <a:sym typeface="Poppins Light"/>
              </a:rPr>
              <a:t>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53" name="Google Shape;153;p9"/>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9" name="Picture 8">
            <a:extLst>
              <a:ext uri="{FF2B5EF4-FFF2-40B4-BE49-F238E27FC236}">
                <a16:creationId xmlns:a16="http://schemas.microsoft.com/office/drawing/2014/main" id="{A88CA485-C39E-0348-BCF3-41DB4208684B}"/>
              </a:ext>
            </a:extLst>
          </p:cNvPr>
          <p:cNvPicPr>
            <a:picLocks noChangeAspect="1"/>
          </p:cNvPicPr>
          <p:nvPr/>
        </p:nvPicPr>
        <p:blipFill>
          <a:blip r:embed="rId4"/>
          <a:stretch>
            <a:fillRect/>
          </a:stretch>
        </p:blipFill>
        <p:spPr>
          <a:xfrm>
            <a:off x="6343627" y="1135170"/>
            <a:ext cx="2352273" cy="3538817"/>
          </a:xfrm>
          <a:prstGeom prst="rect">
            <a:avLst/>
          </a:prstGeom>
          <a:ln w="6350">
            <a:solidFill>
              <a:schemeClr val="tx1">
                <a:lumMod val="50000"/>
                <a:lumOff val="50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p:nvPr/>
        </p:nvSpPr>
        <p:spPr>
          <a:xfrm>
            <a:off x="365200" y="219800"/>
            <a:ext cx="55701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What we would like you to create</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59" name="Google Shape;159;p10"/>
          <p:cNvCxnSpPr/>
          <p:nvPr/>
        </p:nvCxnSpPr>
        <p:spPr>
          <a:xfrm>
            <a:off x="-1130864" y="810052"/>
            <a:ext cx="6745601" cy="0"/>
          </a:xfrm>
          <a:prstGeom prst="straightConnector1">
            <a:avLst/>
          </a:prstGeom>
          <a:noFill/>
          <a:ln w="9525" cap="flat" cmpd="sng">
            <a:solidFill>
              <a:srgbClr val="C27BA0"/>
            </a:solidFill>
            <a:prstDash val="solid"/>
            <a:round/>
            <a:headEnd type="none" w="sm" len="sm"/>
            <a:tailEnd type="none" w="sm" len="sm"/>
          </a:ln>
        </p:spPr>
      </p:cxnSp>
      <p:sp>
        <p:nvSpPr>
          <p:cNvPr id="160" name="Google Shape;160;p10"/>
          <p:cNvSpPr txBox="1"/>
          <p:nvPr/>
        </p:nvSpPr>
        <p:spPr>
          <a:xfrm>
            <a:off x="743175" y="1642325"/>
            <a:ext cx="637500" cy="815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4100"/>
              <a:buFont typeface="Arial"/>
              <a:buNone/>
            </a:pPr>
            <a:r>
              <a:rPr lang="en" sz="4100" b="1" i="0" u="none" strike="noStrike" cap="none" dirty="0">
                <a:solidFill>
                  <a:schemeClr val="dk1"/>
                </a:solidFill>
                <a:latin typeface="Montserrat"/>
                <a:ea typeface="Montserrat"/>
                <a:cs typeface="Montserrat"/>
                <a:sym typeface="Montserrat"/>
              </a:rPr>
              <a:t>2.</a:t>
            </a:r>
            <a:endParaRPr sz="3800" b="1" i="0" u="sng" strike="noStrike" cap="none" dirty="0">
              <a:solidFill>
                <a:schemeClr val="dk1"/>
              </a:solidFill>
              <a:latin typeface="Montserrat"/>
              <a:ea typeface="Montserrat"/>
              <a:cs typeface="Montserrat"/>
              <a:sym typeface="Montserrat"/>
            </a:endParaRPr>
          </a:p>
        </p:txBody>
      </p:sp>
      <p:sp>
        <p:nvSpPr>
          <p:cNvPr id="161" name="Google Shape;161;p10"/>
          <p:cNvSpPr txBox="1"/>
          <p:nvPr/>
        </p:nvSpPr>
        <p:spPr>
          <a:xfrm>
            <a:off x="1380675" y="1747600"/>
            <a:ext cx="6735900" cy="173121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Your story</a:t>
            </a:r>
            <a:endParaRPr sz="15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Montserrat Light"/>
                <a:ea typeface="Montserrat Light"/>
                <a:cs typeface="Montserrat Light"/>
                <a:sym typeface="Montserrat Light"/>
              </a:rPr>
              <a:t>We would like to know the story behind your chosen image, poem or audio. Whether it </a:t>
            </a:r>
            <a:r>
              <a:rPr lang="en" sz="1100" b="0" i="0" u="none" strike="noStrike" cap="none">
                <a:solidFill>
                  <a:schemeClr val="dk1"/>
                </a:solidFill>
                <a:latin typeface="Montserrat Light"/>
                <a:ea typeface="Montserrat Light"/>
                <a:cs typeface="Montserrat Light"/>
                <a:sym typeface="Montserrat Light"/>
              </a:rPr>
              <a:t>is how        The </a:t>
            </a:r>
            <a:r>
              <a:rPr lang="en" sz="1100" b="0" i="0" u="none" strike="noStrike" cap="none" dirty="0">
                <a:solidFill>
                  <a:schemeClr val="dk1"/>
                </a:solidFill>
                <a:latin typeface="Montserrat Light"/>
                <a:ea typeface="Montserrat Light"/>
                <a:cs typeface="Montserrat Light"/>
                <a:sym typeface="Montserrat Light"/>
              </a:rPr>
              <a:t>Queen has influenced your school and community or how her values of diversity, sustainability and kindness are important to you personally.</a:t>
            </a:r>
            <a:endParaRPr dirty="0"/>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dirty="0">
                <a:solidFill>
                  <a:schemeClr val="dk1"/>
                </a:solidFill>
                <a:latin typeface="Montserrat Light"/>
                <a:ea typeface="Montserrat Light"/>
                <a:cs typeface="Montserrat Light"/>
                <a:sym typeface="Montserrat Light"/>
              </a:rPr>
              <a:t>This should be no more than 50 words and should include your name, school/college, and a little about yourself and your community. </a:t>
            </a:r>
            <a:endParaRPr dirty="0"/>
          </a:p>
        </p:txBody>
      </p:sp>
      <p:sp>
        <p:nvSpPr>
          <p:cNvPr id="162" name="Google Shape;162;p10"/>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lvl="0">
              <a:buSzPts val="800"/>
            </a:pPr>
            <a:r>
              <a:rPr lang="en" sz="800" dirty="0">
                <a:solidFill>
                  <a:srgbClr val="CCCCCC"/>
                </a:solidFill>
                <a:latin typeface="Poppins Light"/>
                <a:ea typeface="Poppins Light"/>
                <a:cs typeface="Poppins Light"/>
                <a:sym typeface="Poppins Light"/>
              </a:rPr>
              <a:t>16 </a:t>
            </a:r>
            <a:r>
              <a:rPr lang="en" sz="800" b="0" i="0" u="none" strike="noStrike" cap="none" dirty="0">
                <a:solidFill>
                  <a:srgbClr val="CCCCCC"/>
                </a:solidFill>
                <a:latin typeface="Poppins Light"/>
                <a:ea typeface="Poppins Light"/>
                <a:cs typeface="Poppins Light"/>
                <a:sym typeface="Poppins Light"/>
              </a:rPr>
              <a:t> </a:t>
            </a:r>
            <a:r>
              <a:rPr lang="en" sz="800" dirty="0">
                <a:solidFill>
                  <a:srgbClr val="CCCCCC"/>
                </a:solidFill>
                <a:latin typeface="Poppins Light"/>
                <a:ea typeface="Poppins Light"/>
                <a:cs typeface="Poppins Light"/>
                <a:sym typeface="Poppins Light"/>
              </a:rPr>
              <a:t>|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63" name="Google Shape;163;p10"/>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1"/>
          <p:cNvSpPr txBox="1"/>
          <p:nvPr/>
        </p:nvSpPr>
        <p:spPr>
          <a:xfrm>
            <a:off x="365200" y="219800"/>
            <a:ext cx="55701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Things to consider</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69" name="Google Shape;169;p11"/>
          <p:cNvCxnSpPr/>
          <p:nvPr/>
        </p:nvCxnSpPr>
        <p:spPr>
          <a:xfrm>
            <a:off x="-1162948" y="818073"/>
            <a:ext cx="4449300" cy="0"/>
          </a:xfrm>
          <a:prstGeom prst="straightConnector1">
            <a:avLst/>
          </a:prstGeom>
          <a:noFill/>
          <a:ln w="9525" cap="flat" cmpd="sng">
            <a:solidFill>
              <a:srgbClr val="C27BA0"/>
            </a:solidFill>
            <a:prstDash val="solid"/>
            <a:round/>
            <a:headEnd type="none" w="sm" len="sm"/>
            <a:tailEnd type="none" w="sm" len="sm"/>
          </a:ln>
        </p:spPr>
      </p:cxnSp>
      <p:sp>
        <p:nvSpPr>
          <p:cNvPr id="170" name="Google Shape;170;p11"/>
          <p:cNvSpPr txBox="1"/>
          <p:nvPr/>
        </p:nvSpPr>
        <p:spPr>
          <a:xfrm>
            <a:off x="365200" y="1123768"/>
            <a:ext cx="42966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Graphic and visual style</a:t>
            </a:r>
            <a:endParaRPr sz="1200" b="1" i="0" u="sng" strike="noStrike" cap="none" dirty="0">
              <a:solidFill>
                <a:schemeClr val="dk1"/>
              </a:solidFill>
              <a:latin typeface="Montserrat"/>
              <a:ea typeface="Montserrat"/>
              <a:cs typeface="Montserrat"/>
              <a:sym typeface="Montserrat"/>
            </a:endParaRPr>
          </a:p>
        </p:txBody>
      </p:sp>
      <p:sp>
        <p:nvSpPr>
          <p:cNvPr id="171" name="Google Shape;171;p11"/>
          <p:cNvSpPr txBox="1"/>
          <p:nvPr/>
        </p:nvSpPr>
        <p:spPr>
          <a:xfrm>
            <a:off x="365199" y="1559507"/>
            <a:ext cx="4449299" cy="366558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100" b="0" i="0" u="none" strike="noStrike" cap="none" dirty="0">
                <a:solidFill>
                  <a:schemeClr val="dk1"/>
                </a:solidFill>
                <a:latin typeface="Montserrat Light"/>
                <a:ea typeface="Montserrat Light"/>
                <a:cs typeface="Montserrat Light"/>
                <a:sym typeface="Montserrat Light"/>
              </a:rPr>
              <a:t>Begin by doing full research around the theme you wish to focus on. Think about the content of your piece, and the key message you wish it to portray. Use word banks and </a:t>
            </a:r>
            <a:r>
              <a:rPr lang="en" sz="1100" b="0" i="0" u="none" strike="noStrike" cap="none" dirty="0" err="1">
                <a:solidFill>
                  <a:schemeClr val="dk1"/>
                </a:solidFill>
                <a:latin typeface="Montserrat Light"/>
                <a:ea typeface="Montserrat Light"/>
                <a:cs typeface="Montserrat Light"/>
                <a:sym typeface="Montserrat Light"/>
              </a:rPr>
              <a:t>mindmaps</a:t>
            </a:r>
            <a:r>
              <a:rPr lang="en" sz="1100" b="0" i="0" u="none" strike="noStrike" cap="none" dirty="0">
                <a:solidFill>
                  <a:schemeClr val="dk1"/>
                </a:solidFill>
                <a:latin typeface="Montserrat Light"/>
                <a:ea typeface="Montserrat Light"/>
                <a:cs typeface="Montserrat Light"/>
                <a:sym typeface="Montserrat Light"/>
              </a:rPr>
              <a:t> to help you to think about a range of ideas. Don’t dismiss any idea at this stage.  Think about the brief with different hats – factual, emotional, positive, critical etc. </a:t>
            </a:r>
            <a:endParaRPr sz="1100" dirty="0"/>
          </a:p>
          <a:p>
            <a:pPr marL="0" marR="0" lvl="0" indent="0" algn="l" rtl="0">
              <a:lnSpc>
                <a:spcPct val="115000"/>
              </a:lnSpc>
              <a:spcBef>
                <a:spcPts val="0"/>
              </a:spcBef>
              <a:spcAft>
                <a:spcPts val="0"/>
              </a:spcAft>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0"/>
              </a:spcAft>
              <a:buNone/>
            </a:pPr>
            <a:r>
              <a:rPr lang="en" sz="1100" b="0" i="0" u="none" strike="noStrike" cap="none" dirty="0">
                <a:solidFill>
                  <a:schemeClr val="dk1"/>
                </a:solidFill>
                <a:latin typeface="Montserrat Light"/>
                <a:ea typeface="Montserrat Light"/>
                <a:cs typeface="Montserrat Light"/>
                <a:sym typeface="Montserrat Light"/>
              </a:rPr>
              <a:t>Create moodboards to help you think about mood, colours and audience. Think about the use of colour and imagery to ensure your image fulfils the brief of a visual piece that is in keeping with the Platinum Jubilee Pageant. </a:t>
            </a:r>
            <a:endParaRPr sz="1100" dirty="0"/>
          </a:p>
          <a:p>
            <a:pPr marL="0" marR="0" lvl="0" indent="0" algn="l" rtl="0">
              <a:lnSpc>
                <a:spcPct val="115000"/>
              </a:lnSpc>
              <a:spcBef>
                <a:spcPts val="0"/>
              </a:spcBef>
              <a:spcAft>
                <a:spcPts val="0"/>
              </a:spcAft>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0"/>
              </a:spcAft>
              <a:buNone/>
            </a:pPr>
            <a:r>
              <a:rPr lang="en" sz="1100" b="0" i="0" u="none" strike="noStrike" cap="none" dirty="0">
                <a:solidFill>
                  <a:schemeClr val="dk1"/>
                </a:solidFill>
                <a:latin typeface="Montserrat Light"/>
                <a:ea typeface="Montserrat Light"/>
                <a:cs typeface="Montserrat Light"/>
                <a:sym typeface="Montserrat Light"/>
              </a:rPr>
              <a:t>All images need to be free to use and should either be created by you or royalty free for use in a commercial bill board setting. </a:t>
            </a:r>
            <a:endParaRPr sz="1100" dirty="0"/>
          </a:p>
          <a:p>
            <a:pPr marL="0" marR="0" lvl="0" indent="0" algn="l" rtl="0">
              <a:lnSpc>
                <a:spcPct val="115000"/>
              </a:lnSpc>
              <a:spcBef>
                <a:spcPts val="1200"/>
              </a:spcBef>
              <a:spcAft>
                <a:spcPts val="0"/>
              </a:spcAft>
              <a:buClr>
                <a:srgbClr val="000000"/>
              </a:buClr>
              <a:buSzPts val="1400"/>
              <a:buFont typeface="Arial"/>
              <a:buNone/>
            </a:pPr>
            <a:br>
              <a:rPr lang="en" sz="1400" b="0" i="0" u="none" strike="noStrike" cap="none" dirty="0">
                <a:solidFill>
                  <a:schemeClr val="dk1"/>
                </a:solidFill>
                <a:latin typeface="Arial"/>
                <a:ea typeface="Arial"/>
                <a:cs typeface="Arial"/>
                <a:sym typeface="Arial"/>
              </a:rPr>
            </a:br>
            <a:endParaRPr sz="900" b="0" i="0" u="none" strike="noStrike" cap="none" dirty="0">
              <a:solidFill>
                <a:schemeClr val="dk1"/>
              </a:solidFill>
              <a:latin typeface="Arial"/>
              <a:ea typeface="Arial"/>
              <a:cs typeface="Arial"/>
              <a:sym typeface="Arial"/>
            </a:endParaRPr>
          </a:p>
        </p:txBody>
      </p:sp>
      <p:sp>
        <p:nvSpPr>
          <p:cNvPr id="175" name="Google Shape;175;p11"/>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dirty="0">
                <a:solidFill>
                  <a:srgbClr val="CCCCCC"/>
                </a:solidFill>
                <a:latin typeface="Poppins Light"/>
                <a:ea typeface="Poppins Light"/>
                <a:cs typeface="Poppins Light"/>
                <a:sym typeface="Poppins Light"/>
              </a:rPr>
              <a:t>17</a:t>
            </a:r>
            <a:r>
              <a:rPr lang="en" sz="800" b="0" i="0" u="none" strike="noStrike" cap="none" dirty="0">
                <a:solidFill>
                  <a:srgbClr val="CCCCCC"/>
                </a:solidFill>
                <a:latin typeface="Poppins Light"/>
                <a:ea typeface="Poppins Light"/>
                <a:cs typeface="Poppins Light"/>
                <a:sym typeface="Poppins Light"/>
              </a:rPr>
              <a:t>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76" name="Google Shape;176;p11"/>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177" name="Google Shape;177;p1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899807" y="3115447"/>
            <a:ext cx="1876518" cy="1693445"/>
          </a:xfrm>
          <a:prstGeom prst="rect">
            <a:avLst/>
          </a:prstGeom>
          <a:noFill/>
          <a:ln>
            <a:noFill/>
          </a:ln>
        </p:spPr>
      </p:pic>
      <p:pic>
        <p:nvPicPr>
          <p:cNvPr id="178" name="Google Shape;178;p1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899807" y="1271137"/>
            <a:ext cx="3796093" cy="1656703"/>
          </a:xfrm>
          <a:prstGeom prst="rect">
            <a:avLst/>
          </a:prstGeom>
          <a:noFill/>
          <a:ln>
            <a:noFill/>
          </a:ln>
        </p:spPr>
      </p:pic>
      <p:pic>
        <p:nvPicPr>
          <p:cNvPr id="179" name="Google Shape;179;p11"/>
          <p:cNvPicPr preferRelativeResize="0"/>
          <p:nvPr/>
        </p:nvPicPr>
        <p:blipFill rotWithShape="1">
          <a:blip r:embed="rId6" cstate="hqprint">
            <a:alphaModFix/>
            <a:extLst>
              <a:ext uri="{28A0092B-C50C-407E-A947-70E740481C1C}">
                <a14:useLocalDpi xmlns:a14="http://schemas.microsoft.com/office/drawing/2010/main"/>
              </a:ext>
            </a:extLst>
          </a:blip>
          <a:srcRect t="-167"/>
          <a:stretch/>
        </p:blipFill>
        <p:spPr>
          <a:xfrm>
            <a:off x="6880378" y="3075803"/>
            <a:ext cx="1815522" cy="1693446"/>
          </a:xfrm>
          <a:prstGeom prst="rect">
            <a:avLst/>
          </a:prstGeom>
          <a:noFill/>
          <a:ln>
            <a:noFill/>
          </a:ln>
        </p:spPr>
      </p:pic>
    </p:spTree>
    <p:extLst>
      <p:ext uri="{BB962C8B-B14F-4D97-AF65-F5344CB8AC3E}">
        <p14:creationId xmlns:p14="http://schemas.microsoft.com/office/powerpoint/2010/main" val="342292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p:nvPr/>
        </p:nvSpPr>
        <p:spPr>
          <a:xfrm>
            <a:off x="365200" y="219800"/>
            <a:ext cx="55701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Things to consider</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85" name="Google Shape;185;p12"/>
          <p:cNvCxnSpPr>
            <a:cxnSpLocks/>
          </p:cNvCxnSpPr>
          <p:nvPr/>
        </p:nvCxnSpPr>
        <p:spPr>
          <a:xfrm>
            <a:off x="-1058675" y="810052"/>
            <a:ext cx="4327037" cy="0"/>
          </a:xfrm>
          <a:prstGeom prst="straightConnector1">
            <a:avLst/>
          </a:prstGeom>
          <a:noFill/>
          <a:ln w="9525" cap="flat" cmpd="sng">
            <a:solidFill>
              <a:srgbClr val="C27BA0"/>
            </a:solidFill>
            <a:prstDash val="solid"/>
            <a:round/>
            <a:headEnd type="none" w="sm" len="sm"/>
            <a:tailEnd type="none" w="sm" len="sm"/>
          </a:ln>
        </p:spPr>
      </p:cxnSp>
      <p:sp>
        <p:nvSpPr>
          <p:cNvPr id="186" name="Google Shape;186;p12"/>
          <p:cNvSpPr txBox="1"/>
          <p:nvPr/>
        </p:nvSpPr>
        <p:spPr>
          <a:xfrm>
            <a:off x="398705" y="1077102"/>
            <a:ext cx="4296600" cy="13895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Your audience</a:t>
            </a:r>
          </a:p>
          <a:p>
            <a:pPr marL="0" marR="0" lvl="0" indent="0" algn="l" rtl="0">
              <a:lnSpc>
                <a:spcPct val="115000"/>
              </a:lnSpc>
              <a:spcBef>
                <a:spcPts val="0"/>
              </a:spcBef>
              <a:spcAft>
                <a:spcPts val="1200"/>
              </a:spcAft>
              <a:buClr>
                <a:srgbClr val="000000"/>
              </a:buClr>
              <a:buSzPts val="1500"/>
              <a:buFont typeface="Arial"/>
              <a:buNone/>
            </a:pPr>
            <a:endParaRPr lang="en" sz="1500" b="1"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1200"/>
              </a:spcAft>
              <a:buClr>
                <a:srgbClr val="000000"/>
              </a:buClr>
              <a:buSzPts val="1500"/>
              <a:buFont typeface="Arial"/>
              <a:buNone/>
            </a:pPr>
            <a:endParaRPr sz="1200" b="1" i="0" u="sng" strike="noStrike" cap="none" dirty="0">
              <a:solidFill>
                <a:schemeClr val="dk1"/>
              </a:solidFill>
              <a:latin typeface="Montserrat"/>
              <a:ea typeface="Montserrat"/>
              <a:cs typeface="Montserrat"/>
              <a:sym typeface="Montserrat"/>
            </a:endParaRPr>
          </a:p>
        </p:txBody>
      </p:sp>
      <p:sp>
        <p:nvSpPr>
          <p:cNvPr id="187" name="Google Shape;187;p12"/>
          <p:cNvSpPr txBox="1"/>
          <p:nvPr/>
        </p:nvSpPr>
        <p:spPr>
          <a:xfrm>
            <a:off x="398705" y="1340575"/>
            <a:ext cx="3729436" cy="360326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900"/>
              <a:buFont typeface="Arial"/>
              <a:buNone/>
            </a:pPr>
            <a:r>
              <a:rPr lang="en" sz="1100" b="0" i="0" u="none" strike="noStrike" cap="none" dirty="0">
                <a:solidFill>
                  <a:schemeClr val="dk1"/>
                </a:solidFill>
                <a:latin typeface="Montserrat Light"/>
                <a:ea typeface="Montserrat Light"/>
                <a:cs typeface="Montserrat Light"/>
                <a:sym typeface="Montserrat Light"/>
              </a:rPr>
              <a:t>Your audience is likely to be people of a variety of ages in your community. Some may be older and have seen the changes in community that have happened during The Queen’s reign.</a:t>
            </a:r>
          </a:p>
          <a:p>
            <a:pPr marL="0" marR="0" lvl="0" indent="0" algn="l" rtl="0">
              <a:lnSpc>
                <a:spcPct val="115000"/>
              </a:lnSpc>
              <a:spcBef>
                <a:spcPts val="1200"/>
              </a:spcBef>
              <a:spcAft>
                <a:spcPts val="0"/>
              </a:spcAft>
              <a:buClr>
                <a:srgbClr val="000000"/>
              </a:buClr>
              <a:buSzPts val="900"/>
              <a:buFont typeface="Arial"/>
              <a:buNone/>
            </a:pPr>
            <a:r>
              <a:rPr lang="en" sz="1100" dirty="0">
                <a:solidFill>
                  <a:schemeClr val="dk1"/>
                </a:solidFill>
                <a:latin typeface="Montserrat Light"/>
                <a:cs typeface="Montserrat Light"/>
                <a:sym typeface="Montserrat Light"/>
              </a:rPr>
              <a:t>Depending on your location, some people may not speak English as their first language. </a:t>
            </a:r>
            <a:endParaRPr sz="1100" dirty="0"/>
          </a:p>
          <a:p>
            <a:pPr marL="0" marR="0" lvl="0" indent="0" algn="l" rtl="0">
              <a:lnSpc>
                <a:spcPct val="115000"/>
              </a:lnSpc>
              <a:spcBef>
                <a:spcPts val="1200"/>
              </a:spcBef>
              <a:spcAft>
                <a:spcPts val="0"/>
              </a:spcAft>
              <a:buClr>
                <a:srgbClr val="000000"/>
              </a:buClr>
              <a:buSzPts val="900"/>
              <a:buFont typeface="Arial"/>
              <a:buNone/>
            </a:pPr>
            <a:r>
              <a:rPr lang="en" sz="1100" b="0" i="0" u="none" strike="noStrike" cap="none" dirty="0">
                <a:solidFill>
                  <a:schemeClr val="dk1"/>
                </a:solidFill>
                <a:latin typeface="Montserrat Light"/>
                <a:ea typeface="Montserrat Light"/>
                <a:cs typeface="Montserrat Light"/>
                <a:sym typeface="Montserrat Light"/>
              </a:rPr>
              <a:t>Others may be parents with small children.</a:t>
            </a:r>
            <a:endParaRPr sz="1100" dirty="0"/>
          </a:p>
          <a:p>
            <a:pPr marL="0" marR="0" lvl="0" indent="0" algn="l" rtl="0">
              <a:lnSpc>
                <a:spcPct val="115000"/>
              </a:lnSpc>
              <a:spcBef>
                <a:spcPts val="1200"/>
              </a:spcBef>
              <a:spcAft>
                <a:spcPts val="0"/>
              </a:spcAft>
              <a:buClr>
                <a:srgbClr val="000000"/>
              </a:buClr>
              <a:buSzPts val="900"/>
              <a:buFont typeface="Arial"/>
              <a:buNone/>
            </a:pPr>
            <a:r>
              <a:rPr lang="en" sz="1100" b="0" i="0" u="none" strike="noStrike" cap="none" dirty="0">
                <a:solidFill>
                  <a:schemeClr val="dk1"/>
                </a:solidFill>
                <a:latin typeface="Montserrat Light"/>
                <a:ea typeface="Montserrat Light"/>
                <a:cs typeface="Montserrat Light"/>
                <a:sym typeface="Montserrat Light"/>
              </a:rPr>
              <a:t>Or it could be school students on their way to and from school.</a:t>
            </a:r>
            <a:endParaRPr sz="1100" dirty="0"/>
          </a:p>
          <a:p>
            <a:pPr marL="0" marR="0" lvl="0" indent="0" algn="l" rtl="0">
              <a:lnSpc>
                <a:spcPct val="115000"/>
              </a:lnSpc>
              <a:spcBef>
                <a:spcPts val="1200"/>
              </a:spcBef>
              <a:spcAft>
                <a:spcPts val="0"/>
              </a:spcAft>
              <a:buClr>
                <a:srgbClr val="000000"/>
              </a:buClr>
              <a:buSzPts val="900"/>
              <a:buFont typeface="Arial"/>
              <a:buNone/>
            </a:pPr>
            <a:r>
              <a:rPr lang="en" sz="1100" b="0" i="0" u="none" strike="noStrike" cap="none" dirty="0">
                <a:solidFill>
                  <a:schemeClr val="dk1"/>
                </a:solidFill>
                <a:latin typeface="Montserrat Light"/>
                <a:ea typeface="Montserrat Light"/>
                <a:cs typeface="Montserrat Light"/>
                <a:sym typeface="Montserrat Light"/>
              </a:rPr>
              <a:t>It may also be seen by motorists and cyclists so your image should not be distracting or look like a traffic sign.</a:t>
            </a:r>
            <a:endParaRPr sz="1100" dirty="0"/>
          </a:p>
          <a:p>
            <a:pPr marL="0" marR="0" lvl="0" indent="0" algn="l" rtl="0">
              <a:lnSpc>
                <a:spcPct val="115000"/>
              </a:lnSpc>
              <a:spcBef>
                <a:spcPts val="120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 </a:t>
            </a:r>
            <a:endParaRPr sz="700" b="0" i="0" u="none" strike="noStrike" cap="none" dirty="0">
              <a:solidFill>
                <a:schemeClr val="dk1"/>
              </a:solidFill>
              <a:latin typeface="Montserrat Light"/>
              <a:ea typeface="Montserrat Light"/>
              <a:cs typeface="Montserrat Light"/>
              <a:sym typeface="Montserrat Light"/>
            </a:endParaRPr>
          </a:p>
        </p:txBody>
      </p:sp>
      <p:sp>
        <p:nvSpPr>
          <p:cNvPr id="188" name="Google Shape;188;p12"/>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dirty="0">
                <a:solidFill>
                  <a:srgbClr val="CCCCCC"/>
                </a:solidFill>
                <a:latin typeface="Poppins Light"/>
                <a:ea typeface="Poppins Light"/>
                <a:cs typeface="Poppins Light"/>
                <a:sym typeface="Poppins Light"/>
              </a:rPr>
              <a:t>18</a:t>
            </a:r>
            <a:r>
              <a:rPr lang="en" sz="800" b="0" i="0" u="none" strike="noStrike" cap="none" dirty="0">
                <a:solidFill>
                  <a:srgbClr val="CCCCCC"/>
                </a:solidFill>
                <a:latin typeface="Poppins Light"/>
                <a:ea typeface="Poppins Light"/>
                <a:cs typeface="Poppins Light"/>
                <a:sym typeface="Poppins Light"/>
              </a:rPr>
              <a:t>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89" name="Google Shape;189;p12"/>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193" name="Google Shape;193;p1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15111" y="1208953"/>
            <a:ext cx="2072410" cy="1689199"/>
          </a:xfrm>
          <a:prstGeom prst="rect">
            <a:avLst/>
          </a:prstGeom>
          <a:noFill/>
          <a:ln>
            <a:noFill/>
          </a:ln>
        </p:spPr>
      </p:pic>
      <p:pic>
        <p:nvPicPr>
          <p:cNvPr id="194" name="Google Shape;194;p1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20295" y="3003025"/>
            <a:ext cx="2061849" cy="1707133"/>
          </a:xfrm>
          <a:prstGeom prst="rect">
            <a:avLst/>
          </a:prstGeom>
          <a:noFill/>
          <a:ln>
            <a:noFill/>
          </a:ln>
        </p:spPr>
      </p:pic>
      <p:pic>
        <p:nvPicPr>
          <p:cNvPr id="13" name="Picture 12">
            <a:extLst>
              <a:ext uri="{FF2B5EF4-FFF2-40B4-BE49-F238E27FC236}">
                <a16:creationId xmlns:a16="http://schemas.microsoft.com/office/drawing/2014/main" id="{637BC744-DD74-AE43-9F88-B7A16D7E2A7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01242" y="1208953"/>
            <a:ext cx="1994657" cy="34850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p:nvPr/>
        </p:nvSpPr>
        <p:spPr>
          <a:xfrm>
            <a:off x="365200" y="219800"/>
            <a:ext cx="55701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Target Audience</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85" name="Google Shape;185;p12"/>
          <p:cNvCxnSpPr>
            <a:cxnSpLocks/>
          </p:cNvCxnSpPr>
          <p:nvPr/>
        </p:nvCxnSpPr>
        <p:spPr>
          <a:xfrm>
            <a:off x="-1064853" y="822409"/>
            <a:ext cx="4055188" cy="0"/>
          </a:xfrm>
          <a:prstGeom prst="straightConnector1">
            <a:avLst/>
          </a:prstGeom>
          <a:noFill/>
          <a:ln w="9525" cap="flat" cmpd="sng">
            <a:solidFill>
              <a:srgbClr val="C27BA0"/>
            </a:solidFill>
            <a:prstDash val="solid"/>
            <a:round/>
            <a:headEnd type="none" w="sm" len="sm"/>
            <a:tailEnd type="none" w="sm" len="sm"/>
          </a:ln>
        </p:spPr>
      </p:cxnSp>
      <p:sp>
        <p:nvSpPr>
          <p:cNvPr id="186" name="Google Shape;186;p12"/>
          <p:cNvSpPr txBox="1"/>
          <p:nvPr/>
        </p:nvSpPr>
        <p:spPr>
          <a:xfrm>
            <a:off x="390956" y="1085620"/>
            <a:ext cx="4296600" cy="603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Checklist</a:t>
            </a:r>
            <a:endParaRPr sz="1200" b="1" i="0" u="sng" strike="noStrike" cap="none" dirty="0">
              <a:solidFill>
                <a:schemeClr val="dk1"/>
              </a:solidFill>
              <a:latin typeface="Montserrat"/>
              <a:ea typeface="Montserrat"/>
              <a:cs typeface="Montserrat"/>
              <a:sym typeface="Montserrat"/>
            </a:endParaRPr>
          </a:p>
        </p:txBody>
      </p:sp>
      <p:sp>
        <p:nvSpPr>
          <p:cNvPr id="187" name="Google Shape;187;p12"/>
          <p:cNvSpPr txBox="1"/>
          <p:nvPr/>
        </p:nvSpPr>
        <p:spPr>
          <a:xfrm>
            <a:off x="398704" y="1406020"/>
            <a:ext cx="4296599" cy="278380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900"/>
              <a:buFont typeface="Arial"/>
              <a:buNone/>
            </a:pPr>
            <a:r>
              <a:rPr lang="en-GB" sz="1100" b="0" i="0" u="none" strike="noStrike" cap="none" dirty="0">
                <a:solidFill>
                  <a:schemeClr val="dk1"/>
                </a:solidFill>
                <a:latin typeface="Montserrat Light"/>
                <a:ea typeface="Montserrat Light"/>
                <a:cs typeface="Montserrat Light"/>
                <a:sym typeface="Montserrat Light"/>
              </a:rPr>
              <a:t>When developing your ideas, it is worth bearing in mind the following questions:</a:t>
            </a:r>
            <a:endParaRPr sz="1100" dirty="0"/>
          </a:p>
          <a:p>
            <a:pPr marL="171450" marR="0" lvl="0" indent="-171450" algn="l" rtl="0">
              <a:lnSpc>
                <a:spcPct val="115000"/>
              </a:lnSpc>
              <a:spcBef>
                <a:spcPts val="1200"/>
              </a:spcBef>
              <a:spcAft>
                <a:spcPts val="0"/>
              </a:spcAft>
              <a:buClr>
                <a:srgbClr val="D8308A"/>
              </a:buClr>
              <a:buSzPts val="900"/>
              <a:buFont typeface="Wingdings" pitchFamily="2" charset="2"/>
              <a:buChar char="§"/>
            </a:pPr>
            <a:r>
              <a:rPr lang="en-GB" sz="1100" b="0" i="0" u="none" strike="noStrike" cap="none" dirty="0">
                <a:solidFill>
                  <a:schemeClr val="dk1"/>
                </a:solidFill>
                <a:latin typeface="Montserrat Light"/>
                <a:ea typeface="Montserrat Light"/>
                <a:cs typeface="Montserrat Light"/>
                <a:sym typeface="Montserrat Light"/>
              </a:rPr>
              <a:t>Will it appeal to your target audience?</a:t>
            </a:r>
          </a:p>
          <a:p>
            <a:pPr marL="171450" marR="0" lvl="0" indent="-171450" algn="l" rtl="0">
              <a:lnSpc>
                <a:spcPct val="115000"/>
              </a:lnSpc>
              <a:spcBef>
                <a:spcPts val="1200"/>
              </a:spcBef>
              <a:spcAft>
                <a:spcPts val="0"/>
              </a:spcAft>
              <a:buClr>
                <a:srgbClr val="D8308A"/>
              </a:buClr>
              <a:buSzPts val="900"/>
              <a:buFont typeface="Wingdings" pitchFamily="2" charset="2"/>
              <a:buChar char="§"/>
            </a:pPr>
            <a:r>
              <a:rPr lang="en-GB" sz="1100" dirty="0">
                <a:solidFill>
                  <a:schemeClr val="dk1"/>
                </a:solidFill>
                <a:latin typeface="Montserrat Light"/>
                <a:cs typeface="Montserrat Light"/>
                <a:sym typeface="Montserrat Light"/>
              </a:rPr>
              <a:t>Will it stand out?</a:t>
            </a:r>
          </a:p>
          <a:p>
            <a:pPr marL="171450" marR="0" lvl="0" indent="-171450" algn="l" rtl="0">
              <a:lnSpc>
                <a:spcPct val="115000"/>
              </a:lnSpc>
              <a:spcBef>
                <a:spcPts val="1200"/>
              </a:spcBef>
              <a:spcAft>
                <a:spcPts val="0"/>
              </a:spcAft>
              <a:buClr>
                <a:srgbClr val="D8308A"/>
              </a:buClr>
              <a:buSzPts val="900"/>
              <a:buFont typeface="Wingdings" pitchFamily="2" charset="2"/>
              <a:buChar char="§"/>
            </a:pPr>
            <a:r>
              <a:rPr lang="en-GB" sz="1100" dirty="0">
                <a:solidFill>
                  <a:schemeClr val="dk1"/>
                </a:solidFill>
                <a:latin typeface="Montserrat Light"/>
                <a:cs typeface="Montserrat Light"/>
                <a:sym typeface="Montserrat Light"/>
              </a:rPr>
              <a:t>Does it clearly convey your key message?</a:t>
            </a:r>
          </a:p>
          <a:p>
            <a:pPr marL="171450" marR="0" lvl="0" indent="-171450" algn="l" rtl="0">
              <a:lnSpc>
                <a:spcPct val="115000"/>
              </a:lnSpc>
              <a:spcBef>
                <a:spcPts val="1200"/>
              </a:spcBef>
              <a:spcAft>
                <a:spcPts val="0"/>
              </a:spcAft>
              <a:buClr>
                <a:srgbClr val="D8308A"/>
              </a:buClr>
              <a:buSzPts val="900"/>
              <a:buFont typeface="Wingdings" pitchFamily="2" charset="2"/>
              <a:buChar char="§"/>
            </a:pPr>
            <a:r>
              <a:rPr lang="en-GB" sz="1100" dirty="0">
                <a:solidFill>
                  <a:schemeClr val="dk1"/>
                </a:solidFill>
                <a:latin typeface="Montserrat Light"/>
                <a:cs typeface="Montserrat Light"/>
                <a:sym typeface="Montserrat Light"/>
              </a:rPr>
              <a:t>Will it make people want to find out more?</a:t>
            </a:r>
          </a:p>
          <a:p>
            <a:pPr marL="171450" marR="0" lvl="0" indent="-171450" algn="l" rtl="0">
              <a:lnSpc>
                <a:spcPct val="115000"/>
              </a:lnSpc>
              <a:spcBef>
                <a:spcPts val="1200"/>
              </a:spcBef>
              <a:spcAft>
                <a:spcPts val="0"/>
              </a:spcAft>
              <a:buClr>
                <a:srgbClr val="D8308A"/>
              </a:buClr>
              <a:buSzPts val="900"/>
              <a:buFont typeface="Wingdings" pitchFamily="2" charset="2"/>
              <a:buChar char="§"/>
            </a:pPr>
            <a:r>
              <a:rPr lang="en-GB" sz="1100" dirty="0">
                <a:solidFill>
                  <a:schemeClr val="dk1"/>
                </a:solidFill>
                <a:latin typeface="Montserrat Light"/>
                <a:cs typeface="Montserrat Light"/>
                <a:sym typeface="Montserrat Light"/>
              </a:rPr>
              <a:t>Is it positive and celebratory and meet the brief? </a:t>
            </a:r>
            <a:endParaRPr sz="1100" dirty="0"/>
          </a:p>
          <a:p>
            <a:pPr marL="0" marR="0" lvl="0" indent="0" algn="l" rtl="0">
              <a:lnSpc>
                <a:spcPct val="115000"/>
              </a:lnSpc>
              <a:spcBef>
                <a:spcPts val="120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 </a:t>
            </a:r>
            <a:endParaRPr sz="700" b="0" i="0" u="none" strike="noStrike" cap="none" dirty="0">
              <a:solidFill>
                <a:schemeClr val="dk1"/>
              </a:solidFill>
              <a:latin typeface="Montserrat Light"/>
              <a:ea typeface="Montserrat Light"/>
              <a:cs typeface="Montserrat Light"/>
              <a:sym typeface="Montserrat Light"/>
            </a:endParaRPr>
          </a:p>
        </p:txBody>
      </p:sp>
      <p:sp>
        <p:nvSpPr>
          <p:cNvPr id="188" name="Google Shape;188;p12"/>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dirty="0">
                <a:solidFill>
                  <a:srgbClr val="CCCCCC"/>
                </a:solidFill>
                <a:latin typeface="Poppins Light"/>
                <a:ea typeface="Poppins Light"/>
                <a:cs typeface="Poppins Light"/>
                <a:sym typeface="Poppins Light"/>
              </a:rPr>
              <a:t>19</a:t>
            </a:r>
            <a:r>
              <a:rPr lang="en" sz="800" b="0" i="0" u="none" strike="noStrike" cap="none" dirty="0">
                <a:solidFill>
                  <a:srgbClr val="CCCCCC"/>
                </a:solidFill>
                <a:latin typeface="Poppins Light"/>
                <a:ea typeface="Poppins Light"/>
                <a:cs typeface="Poppins Light"/>
                <a:sym typeface="Poppins Light"/>
              </a:rPr>
              <a:t>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89" name="Google Shape;189;p12"/>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3" name="Picture 2">
            <a:extLst>
              <a:ext uri="{FF2B5EF4-FFF2-40B4-BE49-F238E27FC236}">
                <a16:creationId xmlns:a16="http://schemas.microsoft.com/office/drawing/2014/main" id="{E165B488-23FA-9342-AE59-197F26E6B11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27825" y="1203325"/>
            <a:ext cx="3568075" cy="2378716"/>
          </a:xfrm>
          <a:prstGeom prst="rect">
            <a:avLst/>
          </a:prstGeom>
        </p:spPr>
      </p:pic>
      <p:sp>
        <p:nvSpPr>
          <p:cNvPr id="9" name="TextBox 8">
            <a:extLst>
              <a:ext uri="{FF2B5EF4-FFF2-40B4-BE49-F238E27FC236}">
                <a16:creationId xmlns:a16="http://schemas.microsoft.com/office/drawing/2014/main" id="{586D51C1-7964-F044-899C-6C54628E1C16}"/>
              </a:ext>
            </a:extLst>
          </p:cNvPr>
          <p:cNvSpPr txBox="1"/>
          <p:nvPr/>
        </p:nvSpPr>
        <p:spPr>
          <a:xfrm>
            <a:off x="6954683" y="3584816"/>
            <a:ext cx="1831327" cy="190630"/>
          </a:xfrm>
          <a:prstGeom prst="rect">
            <a:avLst/>
          </a:prstGeom>
          <a:noFill/>
        </p:spPr>
        <p:txBody>
          <a:bodyPr wrap="square" rtlCol="0">
            <a:spAutoFit/>
          </a:bodyPr>
          <a:lstStyle/>
          <a:p>
            <a:pPr lvl="0" algn="r">
              <a:lnSpc>
                <a:spcPct val="115000"/>
              </a:lnSpc>
              <a:spcBef>
                <a:spcPts val="1200"/>
              </a:spcBef>
            </a:pPr>
            <a:r>
              <a:rPr lang="en-GB" sz="600" dirty="0">
                <a:solidFill>
                  <a:schemeClr val="dk1"/>
                </a:solidFill>
                <a:latin typeface="Montserrat Light"/>
                <a:ea typeface="Montserrat Light"/>
                <a:cs typeface="Montserrat Light"/>
                <a:sym typeface="Montserrat Light"/>
              </a:rPr>
              <a:t>Photo: Tom Martin  </a:t>
            </a:r>
            <a:endParaRPr lang="en-GB" sz="600" dirty="0">
              <a:solidFill>
                <a:srgbClr val="7F7F7F"/>
              </a:solidFill>
            </a:endParaRPr>
          </a:p>
        </p:txBody>
      </p:sp>
    </p:spTree>
    <p:extLst>
      <p:ext uri="{BB962C8B-B14F-4D97-AF65-F5344CB8AC3E}">
        <p14:creationId xmlns:p14="http://schemas.microsoft.com/office/powerpoint/2010/main" val="353546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8" name="Picture 7">
            <a:extLst>
              <a:ext uri="{FF2B5EF4-FFF2-40B4-BE49-F238E27FC236}">
                <a16:creationId xmlns:a16="http://schemas.microsoft.com/office/drawing/2014/main" id="{4228BFE0-6325-474E-9851-13236CA66A05}"/>
              </a:ext>
            </a:extLst>
          </p:cNvPr>
          <p:cNvPicPr>
            <a:picLocks noChangeAspect="1"/>
          </p:cNvPicPr>
          <p:nvPr/>
        </p:nvPicPr>
        <p:blipFill>
          <a:blip r:embed="rId3"/>
          <a:stretch>
            <a:fillRect/>
          </a:stretch>
        </p:blipFill>
        <p:spPr>
          <a:xfrm>
            <a:off x="221985" y="594590"/>
            <a:ext cx="2226837" cy="1668160"/>
          </a:xfrm>
          <a:prstGeom prst="rect">
            <a:avLst/>
          </a:prstGeom>
        </p:spPr>
      </p:pic>
      <p:sp>
        <p:nvSpPr>
          <p:cNvPr id="63" name="Google Shape;63;p2"/>
          <p:cNvSpPr txBox="1"/>
          <p:nvPr/>
        </p:nvSpPr>
        <p:spPr>
          <a:xfrm>
            <a:off x="365200" y="219802"/>
            <a:ext cx="28689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Introduction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64" name="Google Shape;64;p2"/>
          <p:cNvCxnSpPr/>
          <p:nvPr/>
        </p:nvCxnSpPr>
        <p:spPr>
          <a:xfrm>
            <a:off x="-608175" y="758602"/>
            <a:ext cx="2955600" cy="0"/>
          </a:xfrm>
          <a:prstGeom prst="straightConnector1">
            <a:avLst/>
          </a:prstGeom>
          <a:noFill/>
          <a:ln w="9525" cap="flat" cmpd="sng">
            <a:solidFill>
              <a:srgbClr val="C27BA0"/>
            </a:solidFill>
            <a:prstDash val="solid"/>
            <a:round/>
            <a:headEnd type="none" w="sm" len="sm"/>
            <a:tailEnd type="none" w="sm" len="sm"/>
          </a:ln>
        </p:spPr>
      </p:cxnSp>
      <p:sp>
        <p:nvSpPr>
          <p:cNvPr id="65" name="Google Shape;65;p2"/>
          <p:cNvSpPr txBox="1"/>
          <p:nvPr/>
        </p:nvSpPr>
        <p:spPr>
          <a:xfrm>
            <a:off x="390956" y="1878449"/>
            <a:ext cx="3841200" cy="3437064"/>
          </a:xfrm>
          <a:prstGeom prst="rect">
            <a:avLst/>
          </a:prstGeom>
          <a:noFill/>
          <a:ln>
            <a:noFill/>
          </a:ln>
        </p:spPr>
        <p:txBody>
          <a:bodyPr spcFirstLastPara="1" wrap="square" lIns="91425" tIns="91425" rIns="91425" bIns="91425" anchor="t" anchorCtr="0">
            <a:spAutoFit/>
          </a:bodyPr>
          <a:lstStyle/>
          <a:p>
            <a:pPr lvl="0">
              <a:lnSpc>
                <a:spcPct val="115000"/>
              </a:lnSpc>
              <a:spcBef>
                <a:spcPts val="1200"/>
              </a:spcBef>
              <a:buSzPts val="1100"/>
            </a:pPr>
            <a:r>
              <a:rPr lang="en" sz="1100" b="0" i="0" u="none" strike="noStrike" cap="none" dirty="0">
                <a:solidFill>
                  <a:schemeClr val="dk1"/>
                </a:solidFill>
                <a:latin typeface="Montserrat Light"/>
                <a:ea typeface="Montserrat Light"/>
                <a:cs typeface="Montserrat Light"/>
                <a:sym typeface="Montserrat Light"/>
              </a:rPr>
              <a:t>Celebrations will be taking place during the year but with a focus on the long weekend and the Platinum Jubilee Pageant taking place on Sunday 5 June. It is an opportunity to embrace your community.</a:t>
            </a:r>
          </a:p>
          <a:p>
            <a:pPr lvl="0">
              <a:lnSpc>
                <a:spcPct val="115000"/>
              </a:lnSpc>
              <a:spcBef>
                <a:spcPts val="1200"/>
              </a:spcBef>
              <a:buSzPts val="1100"/>
            </a:pPr>
            <a:r>
              <a:rPr lang="en" sz="1100" b="1" i="0" u="none" strike="noStrike" cap="none" dirty="0">
                <a:solidFill>
                  <a:schemeClr val="dk1"/>
                </a:solidFill>
                <a:latin typeface="Montserrat Light"/>
                <a:ea typeface="Montserrat Light"/>
                <a:cs typeface="Montserrat Light"/>
                <a:sym typeface="Montserrat Light"/>
              </a:rPr>
              <a:t>Ideas Foundation </a:t>
            </a:r>
            <a:r>
              <a:rPr lang="en" sz="1100" b="0" i="0" u="none" strike="noStrike" cap="none" dirty="0">
                <a:solidFill>
                  <a:schemeClr val="dk1"/>
                </a:solidFill>
                <a:latin typeface="Montserrat Light"/>
                <a:ea typeface="Montserrat Light"/>
                <a:cs typeface="Montserrat Light"/>
                <a:sym typeface="Montserrat Light"/>
              </a:rPr>
              <a:t>is unleashing the creativity of young people to create digital stories that celebrate The Queen’s values of diversity, sustainability and kindness through creative work that will displayed across the UK. </a:t>
            </a:r>
          </a:p>
          <a:p>
            <a:pPr marL="0" marR="0" lvl="0" indent="0" algn="l" rtl="0">
              <a:spcBef>
                <a:spcPts val="1200"/>
              </a:spcBef>
              <a:spcAft>
                <a:spcPts val="0"/>
              </a:spcAft>
              <a:buClr>
                <a:srgbClr val="000000"/>
              </a:buClr>
              <a:buSzPts val="1100"/>
              <a:buFont typeface="Arial"/>
              <a:buNone/>
            </a:pPr>
            <a:r>
              <a:rPr lang="en" sz="1000" b="0" i="0" u="none" strike="noStrike" cap="none" dirty="0">
                <a:solidFill>
                  <a:schemeClr val="dk1"/>
                </a:solidFill>
                <a:latin typeface="Montserrat Light"/>
                <a:ea typeface="Montserrat Light"/>
                <a:cs typeface="Montserrat Light"/>
                <a:sym typeface="Montserrat Light"/>
              </a:rPr>
              <a:t>Find out more at </a:t>
            </a:r>
            <a:r>
              <a:rPr lang="en" sz="1000" b="1" i="0" u="sng" strike="noStrike" cap="none" dirty="0">
                <a:solidFill>
                  <a:schemeClr val="dk1"/>
                </a:solidFill>
                <a:latin typeface="Montserrat"/>
                <a:ea typeface="Montserrat"/>
                <a:cs typeface="Montserrat"/>
                <a:sym typeface="Montserrat"/>
                <a:hlinkClick r:id="rId4"/>
              </a:rPr>
              <a:t>www.platinumpageant.com</a:t>
            </a:r>
            <a:endParaRPr lang="en" sz="1000" b="1" i="0" u="sng" strike="noStrike" cap="none" dirty="0">
              <a:solidFill>
                <a:schemeClr val="dk1"/>
              </a:solidFill>
              <a:latin typeface="Montserrat"/>
              <a:ea typeface="Montserrat"/>
              <a:cs typeface="Montserrat"/>
              <a:sym typeface="Montserrat"/>
            </a:endParaRPr>
          </a:p>
          <a:p>
            <a:pPr marL="0" marR="0" lvl="0" indent="0" algn="l" rtl="0">
              <a:spcBef>
                <a:spcPts val="1200"/>
              </a:spcBef>
              <a:spcAft>
                <a:spcPts val="0"/>
              </a:spcAft>
              <a:buClr>
                <a:srgbClr val="000000"/>
              </a:buClr>
              <a:buSzPts val="1100"/>
              <a:buFont typeface="Arial"/>
              <a:buNone/>
            </a:pPr>
            <a:endParaRPr lang="en" sz="1000" b="1" u="sng" dirty="0">
              <a:solidFill>
                <a:schemeClr val="dk1"/>
              </a:solidFill>
              <a:latin typeface="Montserrat"/>
              <a:ea typeface="Montserrat"/>
              <a:cs typeface="Montserrat"/>
              <a:sym typeface="Montserrat"/>
            </a:endParaRPr>
          </a:p>
          <a:p>
            <a:pPr marL="0" marR="0" lvl="0" indent="0" algn="l" rtl="0">
              <a:buNone/>
            </a:pPr>
            <a:r>
              <a:rPr lang="en-GB" sz="600" dirty="0"/>
              <a:t>https://twitter.com/Jubilee_Pageant/status/1430074926556491776?s=20&amp;t=uPgMpHna_C5uTKbFcJUD_w</a:t>
            </a:r>
            <a:endParaRPr lang="en-GB" sz="600" dirty="0">
              <a:solidFill>
                <a:schemeClr val="dk1"/>
              </a:solidFill>
              <a:latin typeface="Montserrat Light"/>
              <a:ea typeface="Montserrat Light"/>
              <a:cs typeface="Montserrat Light"/>
              <a:sym typeface="Montserrat Light"/>
            </a:endParaRPr>
          </a:p>
          <a:p>
            <a:pPr marL="0" marR="0" lvl="0" indent="0" algn="l" rtl="0">
              <a:lnSpc>
                <a:spcPct val="115000"/>
              </a:lnSpc>
              <a:spcBef>
                <a:spcPts val="1200"/>
              </a:spcBef>
              <a:spcAft>
                <a:spcPts val="1200"/>
              </a:spcAft>
              <a:buNone/>
            </a:pPr>
            <a:endParaRPr sz="1000" b="1" i="0" u="sng" strike="noStrike" cap="none" dirty="0">
              <a:solidFill>
                <a:schemeClr val="dk1"/>
              </a:solidFill>
              <a:latin typeface="Montserrat"/>
              <a:ea typeface="Montserrat"/>
              <a:cs typeface="Montserrat"/>
              <a:sym typeface="Montserrat"/>
            </a:endParaRPr>
          </a:p>
        </p:txBody>
      </p:sp>
      <p:sp>
        <p:nvSpPr>
          <p:cNvPr id="66" name="Google Shape;66;p2"/>
          <p:cNvSpPr txBox="1"/>
          <p:nvPr/>
        </p:nvSpPr>
        <p:spPr>
          <a:xfrm>
            <a:off x="160000" y="4756019"/>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2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3" name="Picture 2">
            <a:extLst>
              <a:ext uri="{FF2B5EF4-FFF2-40B4-BE49-F238E27FC236}">
                <a16:creationId xmlns:a16="http://schemas.microsoft.com/office/drawing/2014/main" id="{D0C7B6FC-82C1-6142-993A-416AFB0CA91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911846" y="375436"/>
            <a:ext cx="3911802" cy="43966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txBox="1"/>
          <p:nvPr/>
        </p:nvSpPr>
        <p:spPr>
          <a:xfrm>
            <a:off x="365200" y="980165"/>
            <a:ext cx="2813468" cy="2970014"/>
          </a:xfrm>
          <a:prstGeom prst="rect">
            <a:avLst/>
          </a:prstGeom>
          <a:noFill/>
          <a:ln>
            <a:noFill/>
          </a:ln>
        </p:spPr>
        <p:txBody>
          <a:bodyPr spcFirstLastPara="1" wrap="square" lIns="91425" tIns="91425" rIns="91425" bIns="91425" anchor="t" anchorCtr="0">
            <a:spAutoFit/>
          </a:bodyPr>
          <a:lstStyle/>
          <a:p>
            <a:pPr marL="0" marR="0" lvl="0" indent="0" algn="l" rtl="0">
              <a:spcBef>
                <a:spcPts val="1200"/>
              </a:spcBef>
              <a:spcAft>
                <a:spcPts val="0"/>
              </a:spcAft>
              <a:buClr>
                <a:srgbClr val="000000"/>
              </a:buClr>
              <a:buSzPts val="1100"/>
              <a:buFont typeface="Arial"/>
              <a:buNone/>
            </a:pPr>
            <a:r>
              <a:rPr lang="en" sz="1500" b="1" i="0" u="none" strike="noStrike" cap="none" dirty="0">
                <a:solidFill>
                  <a:schemeClr val="dk1"/>
                </a:solidFill>
                <a:latin typeface="Montserrat"/>
                <a:ea typeface="Montserrat"/>
                <a:cs typeface="Montserrat"/>
                <a:sym typeface="Montserrat"/>
              </a:rPr>
              <a:t>Visual specifications:</a:t>
            </a:r>
            <a:endParaRPr sz="1500" b="1" i="0" u="none" strike="noStrike" cap="none" dirty="0">
              <a:solidFill>
                <a:schemeClr val="dk1"/>
              </a:solidFill>
              <a:latin typeface="Montserrat"/>
              <a:ea typeface="Montserrat"/>
              <a:cs typeface="Montserrat"/>
              <a:sym typeface="Montserrat"/>
            </a:endParaRPr>
          </a:p>
          <a:p>
            <a:pPr marL="0" marR="0" lvl="0" indent="0" algn="l" rtl="0">
              <a:spcBef>
                <a:spcPts val="1200"/>
              </a:spcBef>
              <a:spcAft>
                <a:spcPts val="0"/>
              </a:spcAft>
              <a:buClr>
                <a:srgbClr val="000000"/>
              </a:buClr>
              <a:buSzPts val="1100"/>
              <a:buFont typeface="Arial"/>
              <a:buNone/>
            </a:pPr>
            <a:r>
              <a:rPr lang="en" sz="1100" b="1" i="0" u="none" strike="noStrike" cap="none" dirty="0">
                <a:solidFill>
                  <a:srgbClr val="D8308A"/>
                </a:solidFill>
                <a:latin typeface="Montserrat"/>
                <a:ea typeface="Montserrat"/>
                <a:cs typeface="Montserrat"/>
                <a:sym typeface="Montserrat"/>
              </a:rPr>
              <a:t>Digital Boards</a:t>
            </a:r>
            <a:endParaRPr dirty="0">
              <a:solidFill>
                <a:srgbClr val="D8308A"/>
              </a:solidFill>
            </a:endParaRPr>
          </a:p>
          <a:p>
            <a:pPr marL="0" marR="0" lvl="0" indent="0" algn="l" rtl="0">
              <a:spcBef>
                <a:spcPts val="1200"/>
              </a:spcBef>
              <a:spcAft>
                <a:spcPts val="0"/>
              </a:spcAft>
              <a:buClr>
                <a:srgbClr val="000000"/>
              </a:buClr>
              <a:buSzPts val="1100"/>
              <a:buFont typeface="Arial"/>
              <a:buNone/>
            </a:pPr>
            <a:endParaRPr sz="500" b="1" i="0" u="none" strike="noStrike" cap="none"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1080px by 1920px in size</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Resolution: 150dpi</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dirty="0">
                <a:solidFill>
                  <a:schemeClr val="dk1"/>
                </a:solidFill>
                <a:latin typeface="Montserrat Light"/>
                <a:ea typeface="Montserrat Light"/>
                <a:cs typeface="Montserrat Light"/>
                <a:sym typeface="Montserrat Light"/>
              </a:rPr>
              <a:t>F</a:t>
            </a:r>
            <a:r>
              <a:rPr lang="en" sz="900" b="0" i="0" u="none" strike="noStrike" cap="none" dirty="0">
                <a:solidFill>
                  <a:schemeClr val="dk1"/>
                </a:solidFill>
                <a:latin typeface="Montserrat Light"/>
                <a:ea typeface="Montserrat Light"/>
                <a:cs typeface="Montserrat Light"/>
                <a:sym typeface="Montserrat Light"/>
              </a:rPr>
              <a:t>ormat: JPG in </a:t>
            </a: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RGB colourspace</a:t>
            </a: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Portrait </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GB" sz="900" b="0" i="0" u="none" strike="noStrike" cap="none" dirty="0">
                <a:solidFill>
                  <a:schemeClr val="dk1"/>
                </a:solidFill>
                <a:latin typeface="Montserrat Light"/>
                <a:ea typeface="Montserrat Light"/>
                <a:cs typeface="Montserrat Light"/>
                <a:sym typeface="Montserrat Light"/>
              </a:rPr>
              <a:t>End line details, as shown below, must </a:t>
            </a:r>
          </a:p>
          <a:p>
            <a:pPr marL="0" marR="0" lvl="0" indent="0" algn="l" rtl="0">
              <a:spcBef>
                <a:spcPts val="0"/>
              </a:spcBef>
              <a:spcAft>
                <a:spcPts val="0"/>
              </a:spcAft>
              <a:buNone/>
            </a:pPr>
            <a:r>
              <a:rPr lang="en-GB" sz="900" b="0" i="0" u="none" strike="noStrike" cap="none" dirty="0">
                <a:solidFill>
                  <a:schemeClr val="dk1"/>
                </a:solidFill>
                <a:latin typeface="Montserrat Light"/>
                <a:ea typeface="Montserrat Light"/>
                <a:cs typeface="Montserrat Light"/>
                <a:sym typeface="Montserrat Light"/>
              </a:rPr>
              <a:t>be included.</a:t>
            </a:r>
            <a:endParaRPr sz="900" dirty="0"/>
          </a:p>
          <a:p>
            <a:pPr marL="0" marR="0" lvl="0" indent="0" algn="l" rtl="0">
              <a:spcBef>
                <a:spcPts val="120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200" name="Google Shape;200;p13"/>
          <p:cNvSpPr txBox="1"/>
          <p:nvPr/>
        </p:nvSpPr>
        <p:spPr>
          <a:xfrm>
            <a:off x="365200" y="219800"/>
            <a:ext cx="55701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Specifications</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201" name="Google Shape;201;p13"/>
          <p:cNvCxnSpPr/>
          <p:nvPr/>
        </p:nvCxnSpPr>
        <p:spPr>
          <a:xfrm>
            <a:off x="-1818175" y="810052"/>
            <a:ext cx="4449300" cy="0"/>
          </a:xfrm>
          <a:prstGeom prst="straightConnector1">
            <a:avLst/>
          </a:prstGeom>
          <a:noFill/>
          <a:ln w="9525" cap="flat" cmpd="sng">
            <a:solidFill>
              <a:srgbClr val="C27BA0"/>
            </a:solidFill>
            <a:prstDash val="solid"/>
            <a:round/>
            <a:headEnd type="none" w="sm" len="sm"/>
            <a:tailEnd type="none" w="sm" len="sm"/>
          </a:ln>
        </p:spPr>
      </p:cxnSp>
      <p:sp>
        <p:nvSpPr>
          <p:cNvPr id="203" name="Google Shape;203;p13"/>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dirty="0">
                <a:solidFill>
                  <a:srgbClr val="CCCCCC"/>
                </a:solidFill>
                <a:latin typeface="Poppins Light"/>
                <a:ea typeface="Poppins Light"/>
                <a:cs typeface="Poppins Light"/>
                <a:sym typeface="Poppins Light"/>
              </a:rPr>
              <a:t>20 </a:t>
            </a:r>
            <a:r>
              <a:rPr lang="en" sz="800" b="0" i="0" u="none" strike="noStrike" cap="none" dirty="0">
                <a:solidFill>
                  <a:srgbClr val="CCCCCC"/>
                </a:solidFill>
                <a:latin typeface="Poppins Light"/>
                <a:ea typeface="Poppins Light"/>
                <a:cs typeface="Poppins Light"/>
                <a:sym typeface="Poppins Light"/>
              </a:rPr>
              <a:t>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204" name="Google Shape;204;p13"/>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sp>
        <p:nvSpPr>
          <p:cNvPr id="10" name="Google Shape;199;p13">
            <a:extLst>
              <a:ext uri="{FF2B5EF4-FFF2-40B4-BE49-F238E27FC236}">
                <a16:creationId xmlns:a16="http://schemas.microsoft.com/office/drawing/2014/main" id="{F58932F6-11FC-1042-AC17-5DD458AC2A9C}"/>
              </a:ext>
            </a:extLst>
          </p:cNvPr>
          <p:cNvSpPr txBox="1"/>
          <p:nvPr/>
        </p:nvSpPr>
        <p:spPr>
          <a:xfrm>
            <a:off x="3202819" y="1049612"/>
            <a:ext cx="2813468" cy="2908458"/>
          </a:xfrm>
          <a:prstGeom prst="rect">
            <a:avLst/>
          </a:prstGeom>
          <a:noFill/>
          <a:ln>
            <a:noFill/>
          </a:ln>
        </p:spPr>
        <p:txBody>
          <a:bodyPr spcFirstLastPara="1" wrap="square" lIns="91425" tIns="91425" rIns="91425" bIns="91425" anchor="t" anchorCtr="0">
            <a:spAutoFit/>
          </a:bodyPr>
          <a:lstStyle/>
          <a:p>
            <a:pPr marL="0" marR="0" lvl="0" indent="0" algn="l" rtl="0">
              <a:spcBef>
                <a:spcPts val="1200"/>
              </a:spcBef>
              <a:spcAft>
                <a:spcPts val="0"/>
              </a:spcAft>
              <a:buClr>
                <a:srgbClr val="000000"/>
              </a:buClr>
              <a:buSzPts val="1100"/>
              <a:buFont typeface="Arial"/>
              <a:buNone/>
            </a:pPr>
            <a:endParaRPr lang="en-GB" sz="1100" b="1" i="0" u="none" strike="noStrike" cap="none" dirty="0">
              <a:solidFill>
                <a:srgbClr val="D8308A"/>
              </a:solidFill>
              <a:latin typeface="Montserrat"/>
              <a:ea typeface="Montserrat"/>
              <a:cs typeface="Montserrat"/>
              <a:sym typeface="Montserrat"/>
            </a:endParaRPr>
          </a:p>
          <a:p>
            <a:pPr marL="0" marR="0" lvl="0" indent="0" algn="l" rtl="0">
              <a:spcBef>
                <a:spcPts val="1200"/>
              </a:spcBef>
              <a:spcAft>
                <a:spcPts val="0"/>
              </a:spcAft>
              <a:buClr>
                <a:srgbClr val="000000"/>
              </a:buClr>
              <a:buSzPts val="1100"/>
              <a:buFont typeface="Arial"/>
              <a:buNone/>
            </a:pPr>
            <a:r>
              <a:rPr lang="en-GB" sz="1100" b="1" i="0" u="none" strike="noStrike" cap="none" dirty="0">
                <a:solidFill>
                  <a:srgbClr val="D8308A"/>
                </a:solidFill>
                <a:latin typeface="Montserrat"/>
                <a:ea typeface="Montserrat"/>
                <a:cs typeface="Montserrat"/>
                <a:sym typeface="Montserrat"/>
              </a:rPr>
              <a:t>Social Media</a:t>
            </a:r>
            <a:endParaRPr dirty="0">
              <a:solidFill>
                <a:srgbClr val="D8308A"/>
              </a:solidFill>
            </a:endParaRPr>
          </a:p>
          <a:p>
            <a:pPr marL="0" marR="0" lvl="0" indent="0" algn="l" rtl="0">
              <a:spcBef>
                <a:spcPts val="1200"/>
              </a:spcBef>
              <a:spcAft>
                <a:spcPts val="0"/>
              </a:spcAft>
              <a:buClr>
                <a:srgbClr val="000000"/>
              </a:buClr>
              <a:buSzPts val="1100"/>
              <a:buFont typeface="Arial"/>
              <a:buNone/>
            </a:pPr>
            <a:endParaRPr sz="500" b="1" i="0" u="none" strike="noStrike" cap="none"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GB" sz="900" b="0" i="0" u="none" strike="noStrike" cap="none" dirty="0">
                <a:solidFill>
                  <a:schemeClr val="dk1"/>
                </a:solidFill>
                <a:latin typeface="Montserrat Light"/>
                <a:ea typeface="Montserrat Light"/>
                <a:cs typeface="Montserrat Light"/>
                <a:sym typeface="Montserrat Light"/>
              </a:rPr>
              <a:t>Refer to each site for specifications</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Resolution: </a:t>
            </a:r>
            <a:r>
              <a:rPr lang="en-GB" sz="900" b="0" i="0" u="none" strike="noStrike" cap="none" dirty="0">
                <a:solidFill>
                  <a:schemeClr val="dk1"/>
                </a:solidFill>
                <a:latin typeface="Montserrat Light"/>
                <a:ea typeface="Montserrat Light"/>
                <a:cs typeface="Montserrat Light"/>
                <a:sym typeface="Montserrat Light"/>
              </a:rPr>
              <a:t>72 pixels per inch</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Format: JPG/PNG/BMP/MOV/MP4 </a:t>
            </a: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in RGB colourspace</a:t>
            </a: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Portrait or landscape</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lvl="0"/>
            <a:r>
              <a:rPr lang="en-GB" sz="900" dirty="0">
                <a:solidFill>
                  <a:schemeClr val="dk1"/>
                </a:solidFill>
                <a:latin typeface="Montserrat Light"/>
                <a:ea typeface="Montserrat Light"/>
                <a:cs typeface="Montserrat Light"/>
                <a:sym typeface="Montserrat Light"/>
              </a:rPr>
              <a:t>End line details, as shown below, must </a:t>
            </a:r>
          </a:p>
          <a:p>
            <a:pPr lvl="0"/>
            <a:r>
              <a:rPr lang="en-GB" sz="900" dirty="0">
                <a:solidFill>
                  <a:schemeClr val="dk1"/>
                </a:solidFill>
                <a:latin typeface="Montserrat Light"/>
                <a:ea typeface="Montserrat Light"/>
                <a:cs typeface="Montserrat Light"/>
                <a:sym typeface="Montserrat Light"/>
              </a:rPr>
              <a:t>be included.</a:t>
            </a:r>
            <a:endParaRPr lang="en-GB" sz="900" dirty="0"/>
          </a:p>
          <a:p>
            <a:pPr marL="0" marR="0" lvl="0" indent="0" algn="l" rtl="0">
              <a:spcBef>
                <a:spcPts val="120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11" name="Google Shape;199;p13">
            <a:extLst>
              <a:ext uri="{FF2B5EF4-FFF2-40B4-BE49-F238E27FC236}">
                <a16:creationId xmlns:a16="http://schemas.microsoft.com/office/drawing/2014/main" id="{48A4E9A3-0873-2044-A871-8A4CC93635A4}"/>
              </a:ext>
            </a:extLst>
          </p:cNvPr>
          <p:cNvSpPr txBox="1"/>
          <p:nvPr/>
        </p:nvSpPr>
        <p:spPr>
          <a:xfrm>
            <a:off x="5935300" y="1049615"/>
            <a:ext cx="2813468" cy="2908458"/>
          </a:xfrm>
          <a:prstGeom prst="rect">
            <a:avLst/>
          </a:prstGeom>
          <a:noFill/>
          <a:ln>
            <a:noFill/>
          </a:ln>
        </p:spPr>
        <p:txBody>
          <a:bodyPr spcFirstLastPara="1" wrap="square" lIns="91425" tIns="91425" rIns="91425" bIns="91425" anchor="t" anchorCtr="0">
            <a:spAutoFit/>
          </a:bodyPr>
          <a:lstStyle/>
          <a:p>
            <a:pPr marL="0" marR="0" lvl="0" indent="0" algn="l" rtl="0">
              <a:spcBef>
                <a:spcPts val="1200"/>
              </a:spcBef>
              <a:spcAft>
                <a:spcPts val="0"/>
              </a:spcAft>
              <a:buClr>
                <a:srgbClr val="000000"/>
              </a:buClr>
              <a:buSzPts val="1100"/>
              <a:buFont typeface="Arial"/>
              <a:buNone/>
            </a:pPr>
            <a:endParaRPr lang="en-GB" sz="1100" b="1" i="0" u="none" strike="noStrike" cap="none" dirty="0">
              <a:solidFill>
                <a:srgbClr val="D8308A"/>
              </a:solidFill>
              <a:latin typeface="Montserrat"/>
              <a:ea typeface="Montserrat"/>
              <a:cs typeface="Montserrat"/>
              <a:sym typeface="Montserrat"/>
            </a:endParaRPr>
          </a:p>
          <a:p>
            <a:pPr marL="0" marR="0" lvl="0" indent="0" algn="l" rtl="0">
              <a:spcBef>
                <a:spcPts val="1200"/>
              </a:spcBef>
              <a:spcAft>
                <a:spcPts val="0"/>
              </a:spcAft>
              <a:buClr>
                <a:srgbClr val="000000"/>
              </a:buClr>
              <a:buSzPts val="1100"/>
              <a:buFont typeface="Arial"/>
              <a:buNone/>
            </a:pPr>
            <a:r>
              <a:rPr lang="en-GB" sz="1100" b="1" i="0" u="none" strike="noStrike" cap="none" dirty="0">
                <a:solidFill>
                  <a:srgbClr val="D8308A"/>
                </a:solidFill>
                <a:latin typeface="Montserrat"/>
                <a:ea typeface="Montserrat"/>
                <a:cs typeface="Montserrat"/>
                <a:sym typeface="Montserrat"/>
              </a:rPr>
              <a:t>6 Sheet Poster</a:t>
            </a:r>
            <a:endParaRPr dirty="0">
              <a:solidFill>
                <a:srgbClr val="D8308A"/>
              </a:solidFill>
            </a:endParaRPr>
          </a:p>
          <a:p>
            <a:pPr marL="0" marR="0" lvl="0" indent="0" algn="l" rtl="0">
              <a:spcBef>
                <a:spcPts val="1200"/>
              </a:spcBef>
              <a:spcAft>
                <a:spcPts val="0"/>
              </a:spcAft>
              <a:buClr>
                <a:srgbClr val="000000"/>
              </a:buClr>
              <a:buSzPts val="1100"/>
              <a:buFont typeface="Arial"/>
              <a:buNone/>
            </a:pPr>
            <a:endParaRPr sz="500" b="1" i="0" u="none" strike="noStrike" cap="none" dirty="0">
              <a:solidFill>
                <a:schemeClr val="dk1"/>
              </a:solidFill>
              <a:latin typeface="Montserrat"/>
              <a:ea typeface="Montserrat"/>
              <a:cs typeface="Montserrat"/>
              <a:sym typeface="Montserrat"/>
            </a:endParaRPr>
          </a:p>
          <a:p>
            <a:pPr marL="0" marR="0" lvl="0" indent="0" algn="l" rtl="0">
              <a:spcBef>
                <a:spcPts val="0"/>
              </a:spcBef>
              <a:spcAft>
                <a:spcPts val="0"/>
              </a:spcAft>
              <a:buNone/>
            </a:pPr>
            <a:r>
              <a:rPr lang="en-GB" sz="900" b="0" i="0" u="none" strike="noStrike" cap="none" dirty="0">
                <a:solidFill>
                  <a:schemeClr val="dk1"/>
                </a:solidFill>
                <a:latin typeface="Montserrat Light"/>
                <a:ea typeface="Montserrat Light"/>
                <a:cs typeface="Montserrat Light"/>
                <a:sym typeface="Montserrat Light"/>
              </a:rPr>
              <a:t>Size: 1.2m by 1.8m (including 20cm end line)</a:t>
            </a:r>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b="0" i="0" u="none" strike="noStrike" cap="none" dirty="0">
                <a:solidFill>
                  <a:schemeClr val="dk1"/>
                </a:solidFill>
                <a:latin typeface="Montserrat Light"/>
                <a:ea typeface="Montserrat Light"/>
                <a:cs typeface="Montserrat Light"/>
                <a:sym typeface="Montserrat Light"/>
              </a:rPr>
              <a:t>Resolution: </a:t>
            </a:r>
            <a:r>
              <a:rPr lang="en-GB" sz="900" b="0" i="0" u="none" strike="noStrike" cap="none" dirty="0">
                <a:solidFill>
                  <a:schemeClr val="dk1"/>
                </a:solidFill>
                <a:latin typeface="Montserrat Light"/>
                <a:ea typeface="Montserrat Light"/>
                <a:cs typeface="Montserrat Light"/>
                <a:sym typeface="Montserrat Light"/>
              </a:rPr>
              <a:t>72 pixels per inch</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 sz="900" dirty="0">
                <a:solidFill>
                  <a:schemeClr val="dk1"/>
                </a:solidFill>
                <a:latin typeface="Montserrat Light"/>
                <a:ea typeface="Montserrat Light"/>
                <a:cs typeface="Montserrat Light"/>
                <a:sym typeface="Montserrat Light"/>
              </a:rPr>
              <a:t>F</a:t>
            </a:r>
            <a:r>
              <a:rPr lang="en" sz="900" b="0" i="0" u="none" strike="noStrike" cap="none" dirty="0">
                <a:solidFill>
                  <a:schemeClr val="dk1"/>
                </a:solidFill>
                <a:latin typeface="Montserrat Light"/>
                <a:ea typeface="Montserrat Light"/>
                <a:cs typeface="Montserrat Light"/>
                <a:sym typeface="Montserrat Light"/>
              </a:rPr>
              <a:t>ormat: Photoshop CMYK eps/tiff/psd/jpg or Illustrator eps or Acrobat Pdf</a:t>
            </a:r>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0"/>
              </a:spcAft>
              <a:buNone/>
            </a:pPr>
            <a:r>
              <a:rPr lang="en-GB" sz="900" b="0" i="0" u="none" strike="noStrike" cap="none" dirty="0">
                <a:solidFill>
                  <a:schemeClr val="dk1"/>
                </a:solidFill>
                <a:latin typeface="Montserrat Light"/>
                <a:ea typeface="Montserrat Light"/>
                <a:cs typeface="Montserrat Light"/>
                <a:sym typeface="Montserrat Light"/>
              </a:rPr>
              <a:t>Landscape</a:t>
            </a:r>
            <a:endParaRPr sz="900" dirty="0"/>
          </a:p>
          <a:p>
            <a:pPr marL="0" marR="0" lvl="0" indent="0" algn="l" rtl="0">
              <a:spcBef>
                <a:spcPts val="0"/>
              </a:spcBef>
              <a:spcAft>
                <a:spcPts val="0"/>
              </a:spcAft>
              <a:buNone/>
            </a:pPr>
            <a:endParaRPr sz="900" b="0" i="0" u="none" strike="noStrike" cap="none" dirty="0">
              <a:solidFill>
                <a:schemeClr val="dk1"/>
              </a:solidFill>
              <a:latin typeface="Montserrat Light"/>
              <a:ea typeface="Montserrat Light"/>
              <a:cs typeface="Montserrat Light"/>
              <a:sym typeface="Montserrat Light"/>
            </a:endParaRPr>
          </a:p>
          <a:p>
            <a:pPr lvl="0"/>
            <a:r>
              <a:rPr lang="en-GB" sz="900" dirty="0">
                <a:solidFill>
                  <a:schemeClr val="dk1"/>
                </a:solidFill>
                <a:latin typeface="Montserrat Light"/>
                <a:ea typeface="Montserrat Light"/>
                <a:cs typeface="Montserrat Light"/>
                <a:sym typeface="Montserrat Light"/>
              </a:rPr>
              <a:t>End line details, as shown below, must </a:t>
            </a:r>
          </a:p>
          <a:p>
            <a:pPr lvl="0"/>
            <a:r>
              <a:rPr lang="en-GB" sz="900" dirty="0">
                <a:solidFill>
                  <a:schemeClr val="dk1"/>
                </a:solidFill>
                <a:latin typeface="Montserrat Light"/>
                <a:ea typeface="Montserrat Light"/>
                <a:cs typeface="Montserrat Light"/>
                <a:sym typeface="Montserrat Light"/>
              </a:rPr>
              <a:t>be included.</a:t>
            </a:r>
            <a:endParaRPr lang="en-GB" sz="900" dirty="0"/>
          </a:p>
          <a:p>
            <a:pPr marL="0" marR="0" lvl="0" indent="0" algn="l" rtl="0">
              <a:spcBef>
                <a:spcPts val="120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pic>
        <p:nvPicPr>
          <p:cNvPr id="6" name="Picture 5">
            <a:extLst>
              <a:ext uri="{FF2B5EF4-FFF2-40B4-BE49-F238E27FC236}">
                <a16:creationId xmlns:a16="http://schemas.microsoft.com/office/drawing/2014/main" id="{5516CC56-3E6E-B84D-A809-AC53FA516E67}"/>
              </a:ext>
            </a:extLst>
          </p:cNvPr>
          <p:cNvPicPr>
            <a:picLocks noChangeAspect="1"/>
          </p:cNvPicPr>
          <p:nvPr/>
        </p:nvPicPr>
        <p:blipFill>
          <a:blip r:embed="rId4"/>
          <a:stretch>
            <a:fillRect/>
          </a:stretch>
        </p:blipFill>
        <p:spPr>
          <a:xfrm>
            <a:off x="1292326" y="3793748"/>
            <a:ext cx="6049708" cy="755991"/>
          </a:xfrm>
          <a:prstGeom prst="rect">
            <a:avLst/>
          </a:prstGeom>
          <a:ln w="6350">
            <a:solidFill>
              <a:schemeClr val="tx1">
                <a:lumMod val="50000"/>
                <a:lumOff val="50000"/>
              </a:schemeClr>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p:nvPr/>
        </p:nvSpPr>
        <p:spPr>
          <a:xfrm>
            <a:off x="365200" y="219800"/>
            <a:ext cx="55701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Glossary of terms</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211" name="Google Shape;211;p14"/>
          <p:cNvCxnSpPr/>
          <p:nvPr/>
        </p:nvCxnSpPr>
        <p:spPr>
          <a:xfrm>
            <a:off x="-1343175" y="810052"/>
            <a:ext cx="4449300" cy="0"/>
          </a:xfrm>
          <a:prstGeom prst="straightConnector1">
            <a:avLst/>
          </a:prstGeom>
          <a:noFill/>
          <a:ln w="9525" cap="flat" cmpd="sng">
            <a:solidFill>
              <a:srgbClr val="C27BA0"/>
            </a:solidFill>
            <a:prstDash val="solid"/>
            <a:round/>
            <a:headEnd type="none" w="sm" len="sm"/>
            <a:tailEnd type="none" w="sm" len="sm"/>
          </a:ln>
        </p:spPr>
      </p:cxnSp>
      <p:sp>
        <p:nvSpPr>
          <p:cNvPr id="212" name="Google Shape;212;p14"/>
          <p:cNvSpPr txBox="1"/>
          <p:nvPr/>
        </p:nvSpPr>
        <p:spPr>
          <a:xfrm>
            <a:off x="365200" y="962652"/>
            <a:ext cx="3841200" cy="8771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Dpi</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Stands for Dots per Inch and is sued to indicate the resolution of an image for screen and print. 300dpi is required for print whilst 72/96dpi is required for screen.</a:t>
            </a:r>
            <a:br>
              <a:rPr lang="en" sz="900" b="0" i="0" u="none" strike="noStrike" cap="none" dirty="0">
                <a:solidFill>
                  <a:schemeClr val="dk1"/>
                </a:solidFill>
                <a:latin typeface="Montserrat Light"/>
                <a:ea typeface="Montserrat Light"/>
                <a:cs typeface="Montserrat Light"/>
                <a:sym typeface="Montserrat Light"/>
              </a:rPr>
            </a:br>
            <a:endParaRPr sz="900" b="0" i="1" u="none" strike="noStrike" cap="none" dirty="0">
              <a:solidFill>
                <a:schemeClr val="dk1"/>
              </a:solidFill>
              <a:latin typeface="Montserrat Light"/>
              <a:ea typeface="Montserrat Light"/>
              <a:cs typeface="Montserrat Light"/>
              <a:sym typeface="Montserrat Light"/>
            </a:endParaRPr>
          </a:p>
        </p:txBody>
      </p:sp>
      <p:sp>
        <p:nvSpPr>
          <p:cNvPr id="213" name="Google Shape;213;p14"/>
          <p:cNvSpPr txBox="1"/>
          <p:nvPr/>
        </p:nvSpPr>
        <p:spPr>
          <a:xfrm>
            <a:off x="365200" y="1779830"/>
            <a:ext cx="3841200"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Pdf</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PDF stands for Portable Document Format and is the file format for capturing and sending documents in </a:t>
            </a:r>
            <a:r>
              <a:rPr lang="en-GB" sz="900" b="0" i="0" u="none" strike="noStrike" cap="none" dirty="0">
                <a:solidFill>
                  <a:schemeClr val="dk1"/>
                </a:solidFill>
                <a:latin typeface="Montserrat Light"/>
                <a:ea typeface="Montserrat Light"/>
                <a:cs typeface="Montserrat Light"/>
                <a:sym typeface="Montserrat Light"/>
              </a:rPr>
              <a:t>their </a:t>
            </a:r>
            <a:r>
              <a:rPr lang="en" sz="900" b="0" i="0" u="none" strike="noStrike" cap="none" dirty="0">
                <a:solidFill>
                  <a:schemeClr val="dk1"/>
                </a:solidFill>
                <a:latin typeface="Montserrat Light"/>
                <a:ea typeface="Montserrat Light"/>
                <a:cs typeface="Montserrat Light"/>
                <a:sym typeface="Montserrat Light"/>
              </a:rPr>
              <a:t>intended format.</a:t>
            </a:r>
            <a:br>
              <a:rPr lang="en" sz="900" b="0" i="0" u="none" strike="noStrike" cap="none" dirty="0">
                <a:solidFill>
                  <a:schemeClr val="dk1"/>
                </a:solidFill>
                <a:latin typeface="Montserrat Light"/>
                <a:ea typeface="Montserrat Light"/>
                <a:cs typeface="Montserrat Light"/>
                <a:sym typeface="Montserrat Light"/>
              </a:rPr>
            </a:br>
            <a:endParaRPr sz="900" b="1" i="0" u="sng" strike="noStrike" cap="none" dirty="0">
              <a:solidFill>
                <a:schemeClr val="dk1"/>
              </a:solidFill>
              <a:latin typeface="Montserrat"/>
              <a:ea typeface="Montserrat"/>
              <a:cs typeface="Montserrat"/>
              <a:sym typeface="Montserrat"/>
            </a:endParaRPr>
          </a:p>
        </p:txBody>
      </p:sp>
      <p:sp>
        <p:nvSpPr>
          <p:cNvPr id="214" name="Google Shape;214;p14"/>
          <p:cNvSpPr txBox="1"/>
          <p:nvPr/>
        </p:nvSpPr>
        <p:spPr>
          <a:xfrm>
            <a:off x="365200" y="2466900"/>
            <a:ext cx="3841200"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Six Sheet</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A 6 sheet poster is a form of outdoor advertising consisting of large format poster typically found around bus shelters.</a:t>
            </a:r>
            <a:br>
              <a:rPr lang="en" sz="900" b="0" i="0" u="none" strike="noStrike" cap="none" dirty="0">
                <a:solidFill>
                  <a:schemeClr val="dk1"/>
                </a:solidFill>
                <a:latin typeface="Montserrat Light"/>
                <a:ea typeface="Montserrat Light"/>
                <a:cs typeface="Montserrat Light"/>
                <a:sym typeface="Montserrat Light"/>
              </a:rPr>
            </a:br>
            <a:endParaRPr sz="900" b="1" i="0" u="sng" strike="noStrike" cap="none" dirty="0">
              <a:solidFill>
                <a:schemeClr val="dk1"/>
              </a:solidFill>
              <a:latin typeface="Montserrat"/>
              <a:ea typeface="Montserrat"/>
              <a:cs typeface="Montserrat"/>
              <a:sym typeface="Montserrat"/>
            </a:endParaRPr>
          </a:p>
        </p:txBody>
      </p:sp>
      <p:sp>
        <p:nvSpPr>
          <p:cNvPr id="215" name="Google Shape;215;p14"/>
          <p:cNvSpPr txBox="1"/>
          <p:nvPr/>
        </p:nvSpPr>
        <p:spPr>
          <a:xfrm>
            <a:off x="365200" y="3875961"/>
            <a:ext cx="3841200" cy="8771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err="1">
                <a:solidFill>
                  <a:schemeClr val="dk1"/>
                </a:solidFill>
                <a:latin typeface="Montserrat"/>
                <a:ea typeface="Montserrat"/>
                <a:cs typeface="Montserrat"/>
                <a:sym typeface="Montserrat"/>
              </a:rPr>
              <a:t>Moodboards</a:t>
            </a:r>
            <a:r>
              <a:rPr lang="en" sz="900" b="1" dirty="0">
                <a:solidFill>
                  <a:schemeClr val="dk1"/>
                </a:solidFill>
                <a:latin typeface="Montserrat"/>
                <a:ea typeface="Montserrat"/>
                <a:cs typeface="Montserrat"/>
                <a:sym typeface="Montserrat"/>
              </a:rPr>
              <a:t> </a:t>
            </a: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A visual presentation or collage comprising of images, text or object samples collated into a composition to portray an idea or emotion about a subject.</a:t>
            </a:r>
            <a:br>
              <a:rPr lang="en" sz="900" b="0" i="0" u="none" strike="noStrike" cap="none" dirty="0">
                <a:solidFill>
                  <a:schemeClr val="dk1"/>
                </a:solidFill>
                <a:latin typeface="Montserrat Light"/>
                <a:ea typeface="Montserrat Light"/>
                <a:cs typeface="Montserrat Light"/>
                <a:sym typeface="Montserrat Light"/>
              </a:rPr>
            </a:br>
            <a:endParaRPr sz="900" b="1" i="0" u="sng" strike="noStrike" cap="none" dirty="0">
              <a:solidFill>
                <a:schemeClr val="dk1"/>
              </a:solidFill>
              <a:latin typeface="Montserrat"/>
              <a:ea typeface="Montserrat"/>
              <a:cs typeface="Montserrat"/>
              <a:sym typeface="Montserrat"/>
            </a:endParaRPr>
          </a:p>
        </p:txBody>
      </p:sp>
      <p:sp>
        <p:nvSpPr>
          <p:cNvPr id="216" name="Google Shape;216;p14"/>
          <p:cNvSpPr txBox="1"/>
          <p:nvPr/>
        </p:nvSpPr>
        <p:spPr>
          <a:xfrm>
            <a:off x="4839525" y="962652"/>
            <a:ext cx="3841200"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Commonwealth</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The Commonwealth is an association of 54 independent countries who have agreed to share goals </a:t>
            </a:r>
            <a:r>
              <a:rPr lang="en" sz="900" dirty="0">
                <a:solidFill>
                  <a:schemeClr val="dk1"/>
                </a:solidFill>
                <a:latin typeface="Montserrat Light"/>
                <a:ea typeface="Montserrat Light"/>
                <a:cs typeface="Montserrat Light"/>
                <a:sym typeface="Montserrat Light"/>
              </a:rPr>
              <a:t>for democracy, development and peace.</a:t>
            </a:r>
            <a:endParaRPr sz="900" b="0" i="1" u="none" strike="noStrike" cap="none" dirty="0">
              <a:solidFill>
                <a:schemeClr val="dk1"/>
              </a:solidFill>
              <a:latin typeface="Montserrat Light"/>
              <a:ea typeface="Montserrat Light"/>
              <a:cs typeface="Montserrat Light"/>
              <a:sym typeface="Montserrat Light"/>
            </a:endParaRPr>
          </a:p>
        </p:txBody>
      </p:sp>
      <p:sp>
        <p:nvSpPr>
          <p:cNvPr id="217" name="Google Shape;217;p14"/>
          <p:cNvSpPr txBox="1"/>
          <p:nvPr/>
        </p:nvSpPr>
        <p:spPr>
          <a:xfrm>
            <a:off x="4839525" y="1886407"/>
            <a:ext cx="3841200" cy="8771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Platinum Jubilee Pageant</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The Pageant will offer the excitement and spectacle of and international parade and carnival to celebrate the 70 year reign of Her Majesty The Queen.</a:t>
            </a:r>
            <a:r>
              <a:rPr lang="en" sz="900" b="1" u="sng" dirty="0">
                <a:solidFill>
                  <a:schemeClr val="dk1"/>
                </a:solidFill>
                <a:latin typeface="Montserrat"/>
                <a:ea typeface="Montserrat Light"/>
                <a:cs typeface="Montserrat Light"/>
                <a:sym typeface="Montserrat"/>
              </a:rPr>
              <a:t>                      </a:t>
            </a:r>
            <a:r>
              <a:rPr lang="en" sz="900" dirty="0" err="1">
                <a:solidFill>
                  <a:schemeClr val="tx1"/>
                </a:solidFill>
                <a:latin typeface="Montserrat Light"/>
                <a:ea typeface="Montserrat Light"/>
                <a:cs typeface="Montserrat Light"/>
                <a:sym typeface="Montserrat Light"/>
                <a:hlinkClick r:id="rId3">
                  <a:extLst>
                    <a:ext uri="{A12FA001-AC4F-418D-AE19-62706E023703}">
                      <ahyp:hlinkClr xmlns:ahyp="http://schemas.microsoft.com/office/drawing/2018/hyperlinkcolor" val="tx"/>
                    </a:ext>
                  </a:extLst>
                </a:hlinkClick>
              </a:rPr>
              <a:t>www.platinumpageant</a:t>
            </a:r>
            <a:r>
              <a:rPr lang="en" sz="900" dirty="0" err="1">
                <a:solidFill>
                  <a:schemeClr val="tx1"/>
                </a:solidFill>
                <a:latin typeface="Montserrat Light"/>
                <a:ea typeface="Montserrat Light"/>
                <a:cs typeface="Montserrat Light"/>
                <a:sym typeface="Montserrat Light"/>
              </a:rPr>
              <a:t>.com</a:t>
            </a:r>
            <a:endParaRPr lang="en" sz="900" b="0" u="none" strike="noStrike" cap="none" dirty="0">
              <a:solidFill>
                <a:schemeClr val="tx1"/>
              </a:solidFill>
              <a:latin typeface="Montserrat Light"/>
              <a:ea typeface="Montserrat Light"/>
              <a:cs typeface="Montserrat Light"/>
              <a:sym typeface="Montserrat Light"/>
            </a:endParaRPr>
          </a:p>
        </p:txBody>
      </p:sp>
      <p:sp>
        <p:nvSpPr>
          <p:cNvPr id="218" name="Google Shape;218;p14"/>
          <p:cNvSpPr txBox="1"/>
          <p:nvPr/>
        </p:nvSpPr>
        <p:spPr>
          <a:xfrm>
            <a:off x="4839525" y="2952007"/>
            <a:ext cx="3841200" cy="7386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Royal Family</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Follow the link to find out more about the roles of members of the Royal Family.</a:t>
            </a:r>
            <a:br>
              <a:rPr lang="en" sz="900" b="0" i="0" u="none" strike="noStrike" cap="none" dirty="0">
                <a:solidFill>
                  <a:schemeClr val="dk1"/>
                </a:solidFill>
                <a:latin typeface="Montserrat Light"/>
                <a:ea typeface="Montserrat Light"/>
                <a:cs typeface="Montserrat Light"/>
                <a:sym typeface="Montserrat Light"/>
              </a:rPr>
            </a:br>
            <a:r>
              <a:rPr lang="en" sz="900" b="0" i="1" u="none" strike="noStrike" cap="none" dirty="0">
                <a:solidFill>
                  <a:schemeClr val="dk1"/>
                </a:solidFill>
                <a:latin typeface="Montserrat Light"/>
                <a:ea typeface="Montserrat Light"/>
                <a:cs typeface="Montserrat Light"/>
                <a:sym typeface="Montserrat Light"/>
              </a:rPr>
              <a:t>www</a:t>
            </a:r>
            <a:r>
              <a:rPr lang="en" sz="900" i="1" dirty="0">
                <a:solidFill>
                  <a:schemeClr val="dk1"/>
                </a:solidFill>
                <a:latin typeface="Montserrat Light"/>
                <a:ea typeface="Montserrat Light"/>
                <a:cs typeface="Montserrat Light"/>
                <a:sym typeface="Montserrat Light"/>
              </a:rPr>
              <a:t>.</a:t>
            </a:r>
            <a:r>
              <a:rPr lang="en" sz="900" b="0" i="1" u="none" strike="noStrike" cap="none" dirty="0">
                <a:solidFill>
                  <a:schemeClr val="dk1"/>
                </a:solidFill>
                <a:latin typeface="Montserrat Light"/>
                <a:ea typeface="Montserrat Light"/>
                <a:cs typeface="Montserrat Light"/>
                <a:sym typeface="Montserrat Light"/>
              </a:rPr>
              <a:t>royaluk</a:t>
            </a:r>
            <a:endParaRPr sz="900" b="1" i="0" u="sng" strike="noStrike" cap="none" dirty="0">
              <a:solidFill>
                <a:schemeClr val="dk1"/>
              </a:solidFill>
              <a:latin typeface="Montserrat"/>
              <a:ea typeface="Montserrat"/>
              <a:cs typeface="Montserrat"/>
              <a:sym typeface="Montserrat"/>
            </a:endParaRPr>
          </a:p>
        </p:txBody>
      </p:sp>
      <p:sp>
        <p:nvSpPr>
          <p:cNvPr id="219" name="Google Shape;219;p14"/>
          <p:cNvSpPr txBox="1"/>
          <p:nvPr/>
        </p:nvSpPr>
        <p:spPr>
          <a:xfrm>
            <a:off x="4839525" y="3875961"/>
            <a:ext cx="3841200" cy="8771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 sz="900" b="1" i="0" u="none" strike="noStrike" cap="none" dirty="0">
                <a:solidFill>
                  <a:schemeClr val="dk1"/>
                </a:solidFill>
                <a:latin typeface="Montserrat"/>
                <a:ea typeface="Montserrat"/>
                <a:cs typeface="Montserrat"/>
                <a:sym typeface="Montserrat"/>
              </a:rPr>
              <a:t>RGB /CMYK</a:t>
            </a:r>
            <a:endParaRPr lang="en"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RGB refers to the red, </a:t>
            </a:r>
            <a:r>
              <a:rPr lang="en" sz="900" b="0" i="0" u="none" strike="noStrike" cap="none">
                <a:solidFill>
                  <a:schemeClr val="dk1"/>
                </a:solidFill>
                <a:latin typeface="Montserrat Light"/>
                <a:ea typeface="Montserrat Light"/>
                <a:cs typeface="Montserrat Light"/>
                <a:sym typeface="Montserrat Light"/>
              </a:rPr>
              <a:t>green and  blue </a:t>
            </a:r>
            <a:r>
              <a:rPr lang="en" sz="900" b="0" i="0" u="none" strike="noStrike" cap="none" dirty="0">
                <a:solidFill>
                  <a:schemeClr val="dk1"/>
                </a:solidFill>
                <a:latin typeface="Montserrat Light"/>
                <a:ea typeface="Montserrat Light"/>
                <a:cs typeface="Montserrat Light"/>
                <a:sym typeface="Montserrat Light"/>
              </a:rPr>
              <a:t>colour values used online. CMYK is the cyan, magenta, yellow and black breakdown of colours used for print.</a:t>
            </a:r>
            <a:br>
              <a:rPr lang="en" sz="900" b="0" i="0" u="none" strike="noStrike" cap="none" dirty="0">
                <a:solidFill>
                  <a:schemeClr val="dk1"/>
                </a:solidFill>
                <a:latin typeface="Montserrat Light"/>
                <a:ea typeface="Montserrat Light"/>
                <a:cs typeface="Montserrat Light"/>
                <a:sym typeface="Montserrat Light"/>
              </a:rPr>
            </a:br>
            <a:endParaRPr sz="900" b="1" i="0" u="sng" strike="noStrike" cap="none" dirty="0">
              <a:solidFill>
                <a:schemeClr val="dk1"/>
              </a:solidFill>
              <a:latin typeface="Montserrat"/>
              <a:ea typeface="Montserrat"/>
              <a:cs typeface="Montserrat"/>
              <a:sym typeface="Montserrat"/>
            </a:endParaRPr>
          </a:p>
        </p:txBody>
      </p:sp>
      <p:sp>
        <p:nvSpPr>
          <p:cNvPr id="220" name="Google Shape;220;p14"/>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21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221" name="Google Shape;221;p14"/>
          <p:cNvPicPr preferRelativeResize="0"/>
          <p:nvPr/>
        </p:nvPicPr>
        <p:blipFill rotWithShape="1">
          <a:blip r:embed="rId4"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sp>
        <p:nvSpPr>
          <p:cNvPr id="14" name="Google Shape;214;p14">
            <a:extLst>
              <a:ext uri="{FF2B5EF4-FFF2-40B4-BE49-F238E27FC236}">
                <a16:creationId xmlns:a16="http://schemas.microsoft.com/office/drawing/2014/main" id="{2720A458-31C9-5445-97BB-A718950D1119}"/>
              </a:ext>
            </a:extLst>
          </p:cNvPr>
          <p:cNvSpPr txBox="1"/>
          <p:nvPr/>
        </p:nvSpPr>
        <p:spPr>
          <a:xfrm>
            <a:off x="365200" y="3104779"/>
            <a:ext cx="3841200" cy="877133"/>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900"/>
              <a:buFont typeface="Arial"/>
              <a:buNone/>
            </a:pPr>
            <a:r>
              <a:rPr lang="en-GB" sz="900" b="1" i="0" u="none" strike="noStrike" cap="none" dirty="0">
                <a:solidFill>
                  <a:schemeClr val="dk1"/>
                </a:solidFill>
                <a:latin typeface="Montserrat"/>
                <a:ea typeface="Montserrat"/>
                <a:cs typeface="Montserrat"/>
                <a:sym typeface="Montserrat"/>
              </a:rPr>
              <a:t>Cinquain</a:t>
            </a:r>
            <a:endParaRPr lang="en-GB" sz="900" b="1" dirty="0">
              <a:solidFill>
                <a:schemeClr val="dk1"/>
              </a:solidFill>
              <a:latin typeface="Montserrat"/>
              <a:ea typeface="Montserrat"/>
              <a:cs typeface="Montserrat"/>
              <a:sym typeface="Montserrat"/>
            </a:endParaRPr>
          </a:p>
          <a:p>
            <a:pPr marL="0" marR="0" lvl="0" indent="0" algn="l" rtl="0">
              <a:spcBef>
                <a:spcPts val="0"/>
              </a:spcBef>
              <a:spcAft>
                <a:spcPts val="0"/>
              </a:spcAft>
              <a:buClr>
                <a:srgbClr val="000000"/>
              </a:buClr>
              <a:buSzPts val="900"/>
              <a:buFont typeface="Arial"/>
              <a:buNone/>
            </a:pPr>
            <a:r>
              <a:rPr lang="en" sz="900" b="0" i="0" u="none" strike="noStrike" cap="none" dirty="0">
                <a:solidFill>
                  <a:schemeClr val="dk1"/>
                </a:solidFill>
                <a:latin typeface="Montserrat Light"/>
                <a:ea typeface="Montserrat Light"/>
                <a:cs typeface="Montserrat Light"/>
                <a:sym typeface="Montserrat Light"/>
              </a:rPr>
              <a:t>A form of syllabic poetry using a 5 line structure: 1st line: 2 syllables, 2nd line: </a:t>
            </a:r>
            <a:r>
              <a:rPr lang="en" sz="900" dirty="0">
                <a:solidFill>
                  <a:schemeClr val="dk1"/>
                </a:solidFill>
                <a:latin typeface="Montserrat Light"/>
                <a:ea typeface="Montserrat Light"/>
                <a:cs typeface="Montserrat Light"/>
                <a:sym typeface="Montserrat Light"/>
              </a:rPr>
              <a:t>4 syllables, 3rd line: 6 syllables, 4th line: 8 syllables, 5th line 2 syllables.</a:t>
            </a:r>
            <a:br>
              <a:rPr lang="en" sz="900" b="0" i="0" u="none" strike="noStrike" cap="none" dirty="0">
                <a:solidFill>
                  <a:schemeClr val="dk1"/>
                </a:solidFill>
                <a:latin typeface="Montserrat Light"/>
                <a:ea typeface="Montserrat Light"/>
                <a:cs typeface="Montserrat Light"/>
                <a:sym typeface="Montserrat Light"/>
              </a:rPr>
            </a:br>
            <a:endParaRPr sz="900" b="1" i="0" u="sng" strike="noStrike" cap="none" dirty="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p:nvPr/>
        </p:nvSpPr>
        <p:spPr>
          <a:xfrm>
            <a:off x="-39925" y="-127775"/>
            <a:ext cx="9231900" cy="5374500"/>
          </a:xfrm>
          <a:prstGeom prst="rect">
            <a:avLst/>
          </a:prstGeom>
          <a:solidFill>
            <a:srgbClr val="D830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D5A6BD"/>
              </a:solidFill>
              <a:latin typeface="Arial"/>
              <a:ea typeface="Arial"/>
              <a:cs typeface="Arial"/>
              <a:sym typeface="Arial"/>
            </a:endParaRPr>
          </a:p>
        </p:txBody>
      </p:sp>
      <p:sp>
        <p:nvSpPr>
          <p:cNvPr id="227" name="Google Shape;227;p15"/>
          <p:cNvSpPr txBox="1"/>
          <p:nvPr/>
        </p:nvSpPr>
        <p:spPr>
          <a:xfrm>
            <a:off x="1041700" y="1974550"/>
            <a:ext cx="32022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2500" b="1" i="0" u="none" strike="noStrike" cap="none" dirty="0">
                <a:solidFill>
                  <a:srgbClr val="FFFFFF"/>
                </a:solidFill>
                <a:latin typeface="Montserrat"/>
                <a:ea typeface="Montserrat"/>
                <a:cs typeface="Montserrat"/>
                <a:sym typeface="Montserrat"/>
              </a:rPr>
              <a:t>Any questions?</a:t>
            </a:r>
            <a:endParaRPr sz="2100" b="1" i="0" u="none" strike="noStrike" cap="none" dirty="0">
              <a:solidFill>
                <a:srgbClr val="FFFFFF"/>
              </a:solidFill>
              <a:latin typeface="Arial"/>
              <a:ea typeface="Arial"/>
              <a:cs typeface="Arial"/>
              <a:sym typeface="Arial"/>
            </a:endParaRPr>
          </a:p>
        </p:txBody>
      </p:sp>
      <p:sp>
        <p:nvSpPr>
          <p:cNvPr id="228" name="Google Shape;228;p15"/>
          <p:cNvSpPr txBox="1"/>
          <p:nvPr/>
        </p:nvSpPr>
        <p:spPr>
          <a:xfrm>
            <a:off x="1041700" y="2465625"/>
            <a:ext cx="3202200" cy="51549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000"/>
              <a:buFont typeface="Arial"/>
              <a:buNone/>
            </a:pPr>
            <a:r>
              <a:rPr lang="en" sz="1000" b="0" i="0" u="none" strike="noStrike" cap="none" dirty="0">
                <a:solidFill>
                  <a:srgbClr val="FFFFFF"/>
                </a:solidFill>
                <a:latin typeface="Montserrat Light"/>
                <a:ea typeface="Montserrat Light"/>
                <a:cs typeface="Montserrat Light"/>
                <a:sym typeface="Montserrat Light"/>
              </a:rPr>
              <a:t>Contact: </a:t>
            </a:r>
            <a:r>
              <a:rPr lang="en" sz="1000" b="0" i="0" u="none" strike="noStrike" cap="none" dirty="0" err="1">
                <a:solidFill>
                  <a:srgbClr val="FFFFFF"/>
                </a:solidFill>
                <a:latin typeface="Montserrat Light"/>
                <a:ea typeface="Montserrat Light"/>
                <a:cs typeface="Montserrat Light"/>
                <a:sym typeface="Montserrat Light"/>
              </a:rPr>
              <a:t>ideas@ideasfoundation.</a:t>
            </a:r>
            <a:r>
              <a:rPr lang="en" sz="1000" dirty="0" err="1">
                <a:solidFill>
                  <a:srgbClr val="FFFFFF"/>
                </a:solidFill>
                <a:latin typeface="Montserrat Light"/>
                <a:ea typeface="Montserrat Light"/>
                <a:cs typeface="Montserrat Light"/>
                <a:sym typeface="Montserrat Light"/>
              </a:rPr>
              <a:t>org.uk</a:t>
            </a:r>
            <a:endParaRPr sz="800" b="0" i="0" u="none" strike="noStrike" cap="none" dirty="0">
              <a:solidFill>
                <a:srgbClr val="FFFFFF"/>
              </a:solidFill>
              <a:latin typeface="Montserrat Light"/>
              <a:ea typeface="Montserrat Light"/>
              <a:cs typeface="Montserrat Light"/>
              <a:sym typeface="Montserrat Light"/>
            </a:endParaRPr>
          </a:p>
        </p:txBody>
      </p:sp>
      <p:pic>
        <p:nvPicPr>
          <p:cNvPr id="229" name="Google Shape;229;p1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077900" y="3524825"/>
            <a:ext cx="1774574" cy="513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p:nvPr/>
        </p:nvSpPr>
        <p:spPr>
          <a:xfrm>
            <a:off x="365200" y="219801"/>
            <a:ext cx="83307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Her Majesty The Queen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75" name="Google Shape;75;p3"/>
          <p:cNvCxnSpPr>
            <a:cxnSpLocks/>
          </p:cNvCxnSpPr>
          <p:nvPr/>
        </p:nvCxnSpPr>
        <p:spPr>
          <a:xfrm>
            <a:off x="-608175" y="764780"/>
            <a:ext cx="4642656" cy="0"/>
          </a:xfrm>
          <a:prstGeom prst="straightConnector1">
            <a:avLst/>
          </a:prstGeom>
          <a:noFill/>
          <a:ln w="9525" cap="flat" cmpd="sng">
            <a:solidFill>
              <a:srgbClr val="C27BA0"/>
            </a:solidFill>
            <a:prstDash val="solid"/>
            <a:round/>
            <a:headEnd type="none" w="sm" len="sm"/>
            <a:tailEnd type="none" w="sm" len="sm"/>
          </a:ln>
        </p:spPr>
      </p:cxnSp>
      <p:sp>
        <p:nvSpPr>
          <p:cNvPr id="76" name="Google Shape;76;p3"/>
          <p:cNvSpPr txBox="1"/>
          <p:nvPr/>
        </p:nvSpPr>
        <p:spPr>
          <a:xfrm>
            <a:off x="370610" y="1082709"/>
            <a:ext cx="4630800" cy="3710986"/>
          </a:xfrm>
          <a:prstGeom prst="rect">
            <a:avLst/>
          </a:prstGeom>
          <a:noFill/>
          <a:ln>
            <a:noFill/>
          </a:ln>
        </p:spPr>
        <p:txBody>
          <a:bodyPr spcFirstLastPara="1" wrap="square" lIns="91425" tIns="91425" rIns="91425" bIns="91425" anchor="t" anchorCtr="0">
            <a:spAutoFit/>
          </a:bodyPr>
          <a:lstStyle/>
          <a:p>
            <a:r>
              <a:rPr lang="en-GB" sz="1500" b="1" dirty="0">
                <a:solidFill>
                  <a:schemeClr val="dk1"/>
                </a:solidFill>
                <a:latin typeface="Montserrat"/>
                <a:ea typeface="Montserrat"/>
                <a:cs typeface="Montserrat"/>
                <a:sym typeface="Montserrat"/>
              </a:rPr>
              <a:t>Leading with kindness</a:t>
            </a:r>
            <a:endParaRPr lang="en-GB" sz="1500" dirty="0"/>
          </a:p>
          <a:p>
            <a:pPr lvl="0"/>
            <a:endParaRPr lang="en" sz="1100" b="0" i="0" u="none" strike="noStrike" cap="none" dirty="0">
              <a:solidFill>
                <a:srgbClr val="000000"/>
              </a:solidFill>
              <a:sym typeface="Arial"/>
            </a:endParaRPr>
          </a:p>
          <a:p>
            <a:r>
              <a:rPr lang="en" sz="1100" dirty="0">
                <a:solidFill>
                  <a:schemeClr val="dk1"/>
                </a:solidFill>
                <a:latin typeface="Montserrat Light"/>
                <a:ea typeface="Montserrat Light"/>
                <a:cs typeface="Montserrat Light"/>
                <a:sym typeface="Montserrat Light"/>
              </a:rPr>
              <a:t>Even before she was Queen, Princess Elizabeth promised her ‘whole life’ to public service. She has filled the 70 years of her reign with kindness. </a:t>
            </a:r>
          </a:p>
          <a:p>
            <a:endParaRPr lang="en" sz="1100" dirty="0">
              <a:solidFill>
                <a:schemeClr val="dk1"/>
              </a:solidFill>
              <a:latin typeface="Montserrat Light"/>
              <a:ea typeface="Montserrat Light"/>
              <a:cs typeface="Montserrat Light"/>
              <a:sym typeface="Montserrat Light"/>
            </a:endParaRPr>
          </a:p>
          <a:p>
            <a:r>
              <a:rPr lang="en" sz="1100" dirty="0">
                <a:solidFill>
                  <a:schemeClr val="dk1"/>
                </a:solidFill>
                <a:latin typeface="Montserrat Light"/>
                <a:ea typeface="Montserrat Light"/>
                <a:cs typeface="Montserrat Light"/>
                <a:sym typeface="Montserrat Light"/>
              </a:rPr>
              <a:t>Her Majesty is not just The Queen of the United Kingdom, she is Head of the 54 countries of the Commonwealth of nations. The Queen has led the way to establish a new relationship with countries that were part of Britain’s original </a:t>
            </a:r>
            <a:r>
              <a:rPr lang="en-GB" sz="1100" dirty="0">
                <a:solidFill>
                  <a:schemeClr val="dk1"/>
                </a:solidFill>
                <a:latin typeface="Montserrat Light"/>
                <a:ea typeface="Montserrat Light"/>
                <a:cs typeface="Montserrat Light"/>
                <a:sym typeface="Montserrat Light"/>
              </a:rPr>
              <a:t>Empire </a:t>
            </a:r>
            <a:r>
              <a:rPr lang="en" sz="1100" dirty="0">
                <a:solidFill>
                  <a:schemeClr val="dk1"/>
                </a:solidFill>
                <a:latin typeface="Montserrat Light"/>
                <a:ea typeface="Montserrat Light"/>
                <a:cs typeface="Montserrat Light"/>
                <a:sym typeface="Montserrat Light"/>
              </a:rPr>
              <a:t>using kindness every step of the way.</a:t>
            </a:r>
          </a:p>
          <a:p>
            <a:endParaRPr lang="en" sz="1100" dirty="0">
              <a:solidFill>
                <a:schemeClr val="dk1"/>
              </a:solidFill>
              <a:latin typeface="Montserrat Light"/>
              <a:ea typeface="Montserrat Light"/>
              <a:cs typeface="Montserrat Light"/>
              <a:sym typeface="Montserrat Light"/>
            </a:endParaRPr>
          </a:p>
          <a:p>
            <a:r>
              <a:rPr lang="en" sz="1100" dirty="0">
                <a:solidFill>
                  <a:schemeClr val="dk1"/>
                </a:solidFill>
                <a:latin typeface="Montserrat Light"/>
                <a:ea typeface="Montserrat Light"/>
                <a:cs typeface="Montserrat Light"/>
                <a:sym typeface="Montserrat Light"/>
              </a:rPr>
              <a:t>In her 2021 Christmas Speech The Queen said her Jubilee would be “an opportunity for people everywhere to enjoy a sense of togetherness”.</a:t>
            </a:r>
          </a:p>
          <a:p>
            <a:endParaRPr lang="en" sz="1200" dirty="0">
              <a:solidFill>
                <a:schemeClr val="dk1"/>
              </a:solidFill>
              <a:latin typeface="Montserrat Light"/>
              <a:cs typeface="Montserrat Light"/>
              <a:sym typeface="Montserrat Light"/>
            </a:endParaRPr>
          </a:p>
          <a:p>
            <a:endParaRPr lang="en" sz="1200" dirty="0">
              <a:solidFill>
                <a:schemeClr val="dk1"/>
              </a:solidFill>
              <a:latin typeface="Montserrat Light"/>
              <a:cs typeface="Montserrat Light"/>
              <a:sym typeface="Montserrat Light"/>
            </a:endParaRPr>
          </a:p>
          <a:p>
            <a:br>
              <a:rPr lang="en-GB" dirty="0"/>
            </a:b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77" name="Google Shape;77;p3"/>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3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78" name="Google Shape;78;p3"/>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3" name="Picture 2">
            <a:extLst>
              <a:ext uri="{FF2B5EF4-FFF2-40B4-BE49-F238E27FC236}">
                <a16:creationId xmlns:a16="http://schemas.microsoft.com/office/drawing/2014/main" id="{3E4847B4-9CAE-FA4A-87DA-4F0A774F140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269310" y="1210962"/>
            <a:ext cx="3426590" cy="28910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3"/>
          <p:cNvSpPr txBox="1"/>
          <p:nvPr/>
        </p:nvSpPr>
        <p:spPr>
          <a:xfrm>
            <a:off x="365200" y="219801"/>
            <a:ext cx="83307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About the Platinum Jubilee Pageant Messaging </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75" name="Google Shape;75;p3"/>
          <p:cNvCxnSpPr>
            <a:cxnSpLocks/>
          </p:cNvCxnSpPr>
          <p:nvPr/>
        </p:nvCxnSpPr>
        <p:spPr>
          <a:xfrm>
            <a:off x="-608175" y="764780"/>
            <a:ext cx="8386753" cy="0"/>
          </a:xfrm>
          <a:prstGeom prst="straightConnector1">
            <a:avLst/>
          </a:prstGeom>
          <a:noFill/>
          <a:ln w="9525" cap="flat" cmpd="sng">
            <a:solidFill>
              <a:srgbClr val="C27BA0"/>
            </a:solidFill>
            <a:prstDash val="solid"/>
            <a:round/>
            <a:headEnd type="none" w="sm" len="sm"/>
            <a:tailEnd type="none" w="sm" len="sm"/>
          </a:ln>
        </p:spPr>
      </p:cxnSp>
      <p:sp>
        <p:nvSpPr>
          <p:cNvPr id="76" name="Google Shape;76;p3"/>
          <p:cNvSpPr txBox="1"/>
          <p:nvPr/>
        </p:nvSpPr>
        <p:spPr>
          <a:xfrm>
            <a:off x="401606" y="928250"/>
            <a:ext cx="4630800" cy="3413212"/>
          </a:xfrm>
          <a:prstGeom prst="rect">
            <a:avLst/>
          </a:prstGeom>
          <a:noFill/>
          <a:ln>
            <a:noFill/>
          </a:ln>
        </p:spPr>
        <p:txBody>
          <a:bodyPr spcFirstLastPara="1" wrap="square" lIns="91425" tIns="91425" rIns="91425" bIns="91425" anchor="t" anchorCtr="0">
            <a:spAutoFit/>
          </a:bodyPr>
          <a:lstStyle/>
          <a:p>
            <a:pPr lvl="0"/>
            <a:br>
              <a:rPr lang="en" sz="1100" b="0" i="0" u="none" strike="noStrike" cap="none" dirty="0">
                <a:solidFill>
                  <a:srgbClr val="000000"/>
                </a:solidFill>
                <a:sym typeface="Arial"/>
              </a:rPr>
            </a:br>
            <a:r>
              <a:rPr lang="en" sz="1100" dirty="0">
                <a:solidFill>
                  <a:schemeClr val="dk1"/>
                </a:solidFill>
                <a:latin typeface="Montserrat Light"/>
                <a:ea typeface="Montserrat Light"/>
                <a:cs typeface="Montserrat Light"/>
                <a:sym typeface="Montserrat Light"/>
              </a:rPr>
              <a:t>The Platinum Jubilee Pageant is a celebration of all our communities and is a once in a lifetime event, that will rediscover the spirit of kindness that was so strong around the time of the London Olympics in 2012 and we hope will encourage people to come together and celebrate.</a:t>
            </a:r>
          </a:p>
          <a:p>
            <a:pPr lvl="0"/>
            <a:endParaRPr lang="en" sz="1100" dirty="0">
              <a:solidFill>
                <a:schemeClr val="dk1"/>
              </a:solidFill>
              <a:latin typeface="Montserrat Light"/>
              <a:ea typeface="Montserrat Light"/>
              <a:cs typeface="Montserrat Light"/>
              <a:sym typeface="Montserrat Light"/>
            </a:endParaRPr>
          </a:p>
          <a:p>
            <a:pPr lvl="0"/>
            <a:r>
              <a:rPr lang="en" sz="1100" dirty="0">
                <a:solidFill>
                  <a:schemeClr val="dk1"/>
                </a:solidFill>
                <a:latin typeface="Montserrat Light"/>
                <a:ea typeface="Montserrat Light"/>
                <a:cs typeface="Montserrat Light"/>
                <a:sym typeface="Montserrat Light"/>
              </a:rPr>
              <a:t>The event marks the reawakening of the creative sector, drawing on talent from every corner of the UK and Commonwealth.</a:t>
            </a:r>
          </a:p>
          <a:p>
            <a:pPr lvl="0"/>
            <a:endParaRPr lang="en" sz="1100" dirty="0">
              <a:solidFill>
                <a:schemeClr val="dk1"/>
              </a:solidFill>
              <a:latin typeface="Montserrat Light"/>
              <a:ea typeface="Montserrat Light"/>
              <a:cs typeface="Montserrat Light"/>
              <a:sym typeface="Montserrat Light"/>
            </a:endParaRPr>
          </a:p>
          <a:p>
            <a:pPr lvl="0"/>
            <a:r>
              <a:rPr lang="en" sz="1100" dirty="0">
                <a:solidFill>
                  <a:schemeClr val="dk1"/>
                </a:solidFill>
                <a:latin typeface="Montserrat Light"/>
                <a:ea typeface="Montserrat Light"/>
                <a:cs typeface="Montserrat Light"/>
                <a:sym typeface="Montserrat Light"/>
              </a:rPr>
              <a:t>The Platinum Jubilee Pageant will be both socially and environmentally conscious, engaging diverse communities, people, sectors, and volunteers from local enterprises and community groups. It will represent the multi-cultural society that is Britain both in the run-up to and during the </a:t>
            </a:r>
            <a:r>
              <a:rPr lang="en-GB" sz="1100" dirty="0">
                <a:solidFill>
                  <a:schemeClr val="dk1"/>
                </a:solidFill>
                <a:latin typeface="Montserrat Light"/>
                <a:ea typeface="Montserrat Light"/>
                <a:cs typeface="Montserrat Light"/>
                <a:sym typeface="Montserrat Light"/>
              </a:rPr>
              <a:t>celebration.</a:t>
            </a:r>
            <a:endParaRPr sz="1100" b="0" i="0" u="none" strike="noStrike" cap="none" dirty="0">
              <a:solidFill>
                <a:srgbClr val="7F7F7F"/>
              </a:solidFill>
              <a:sym typeface="Arial"/>
            </a:endParaRPr>
          </a:p>
          <a:p>
            <a:pPr marL="0" marR="0" lvl="0" indent="0" algn="l" rtl="0">
              <a:lnSpc>
                <a:spcPct val="115000"/>
              </a:lnSpc>
              <a:spcBef>
                <a:spcPts val="1200"/>
              </a:spcBef>
              <a:spcAft>
                <a:spcPts val="0"/>
              </a:spcAft>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77" name="Google Shape;77;p3"/>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rgbClr val="CCCCCC"/>
                </a:solidFill>
                <a:latin typeface="Poppins Light"/>
                <a:ea typeface="Poppins Light"/>
                <a:cs typeface="Poppins Light"/>
                <a:sym typeface="Poppins Light"/>
              </a:rPr>
              <a:t>4</a:t>
            </a:r>
            <a:r>
              <a:rPr lang="en" sz="800" b="0" i="0" u="none" strike="noStrike" cap="none">
                <a:solidFill>
                  <a:srgbClr val="CCCCCC"/>
                </a:solidFill>
                <a:latin typeface="Poppins Light"/>
                <a:ea typeface="Poppins Light"/>
                <a:cs typeface="Poppins Light"/>
                <a:sym typeface="Poppins Light"/>
              </a:rPr>
              <a:t>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78" name="Google Shape;78;p3"/>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4" name="Picture 3">
            <a:extLst>
              <a:ext uri="{FF2B5EF4-FFF2-40B4-BE49-F238E27FC236}">
                <a16:creationId xmlns:a16="http://schemas.microsoft.com/office/drawing/2014/main" id="{1B80773B-F0FB-C346-B2BB-7417DDF1C81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300038" y="1201054"/>
            <a:ext cx="3395862" cy="2604825"/>
          </a:xfrm>
          <a:prstGeom prst="rect">
            <a:avLst/>
          </a:prstGeom>
        </p:spPr>
      </p:pic>
    </p:spTree>
    <p:extLst>
      <p:ext uri="{BB962C8B-B14F-4D97-AF65-F5344CB8AC3E}">
        <p14:creationId xmlns:p14="http://schemas.microsoft.com/office/powerpoint/2010/main" val="152429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p:nvPr/>
        </p:nvSpPr>
        <p:spPr>
          <a:xfrm>
            <a:off x="365200" y="219801"/>
            <a:ext cx="83307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About the Ideas Foundation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88" name="Google Shape;88;p4"/>
          <p:cNvCxnSpPr>
            <a:cxnSpLocks/>
          </p:cNvCxnSpPr>
          <p:nvPr/>
        </p:nvCxnSpPr>
        <p:spPr>
          <a:xfrm>
            <a:off x="-608175" y="766623"/>
            <a:ext cx="5348617" cy="0"/>
          </a:xfrm>
          <a:prstGeom prst="straightConnector1">
            <a:avLst/>
          </a:prstGeom>
          <a:noFill/>
          <a:ln w="9525" cap="flat" cmpd="sng">
            <a:solidFill>
              <a:srgbClr val="C27BA0"/>
            </a:solidFill>
            <a:prstDash val="solid"/>
            <a:round/>
            <a:headEnd type="none" w="sm" len="sm"/>
            <a:tailEnd type="none" w="sm" len="sm"/>
          </a:ln>
        </p:spPr>
      </p:cxnSp>
      <p:sp>
        <p:nvSpPr>
          <p:cNvPr id="89" name="Google Shape;89;p4"/>
          <p:cNvSpPr txBox="1"/>
          <p:nvPr/>
        </p:nvSpPr>
        <p:spPr>
          <a:xfrm>
            <a:off x="393857" y="1082712"/>
            <a:ext cx="4630800" cy="3139291"/>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What we do </a:t>
            </a:r>
            <a:endParaRPr dirty="0"/>
          </a:p>
          <a:p>
            <a:pPr marL="0" marR="0" lvl="0" indent="0" algn="l" rtl="0">
              <a:spcBef>
                <a:spcPts val="0"/>
              </a:spcBef>
              <a:spcAft>
                <a:spcPts val="0"/>
              </a:spcAft>
              <a:buClr>
                <a:srgbClr val="000000"/>
              </a:buClr>
              <a:buSzPts val="1100"/>
              <a:buFont typeface="Arial"/>
              <a:buNone/>
            </a:pPr>
            <a:endParaRPr lang="en" sz="1100" b="1" dirty="0">
              <a:solidFill>
                <a:schemeClr val="dk1"/>
              </a:solidFill>
              <a:latin typeface="Montserrat"/>
              <a:ea typeface="Montserrat Light"/>
              <a:cs typeface="Montserrat Light"/>
              <a:sym typeface="Montserrat"/>
            </a:endParaRPr>
          </a:p>
          <a:p>
            <a:pPr marL="0" marR="0" lvl="0" indent="0" algn="l" rtl="0">
              <a:spcBef>
                <a:spcPts val="0"/>
              </a:spcBef>
              <a:spcAft>
                <a:spcPts val="0"/>
              </a:spcAft>
              <a:buClr>
                <a:srgbClr val="000000"/>
              </a:buClr>
              <a:buSzPts val="1100"/>
              <a:buFont typeface="Arial"/>
              <a:buNone/>
            </a:pPr>
            <a:r>
              <a:rPr lang="en" sz="1100" i="0" u="none" strike="noStrike" cap="none" dirty="0">
                <a:solidFill>
                  <a:schemeClr val="dk1"/>
                </a:solidFill>
                <a:latin typeface="Montserrat Light"/>
                <a:ea typeface="Montserrat Light"/>
                <a:cs typeface="Montserrat Light"/>
                <a:sym typeface="Montserrat Light"/>
              </a:rPr>
              <a:t>Ideas Foundation is </a:t>
            </a:r>
            <a:r>
              <a:rPr lang="en" sz="1100" b="0" i="0" u="none" strike="noStrike" cap="none" dirty="0">
                <a:solidFill>
                  <a:schemeClr val="dk1"/>
                </a:solidFill>
                <a:latin typeface="Montserrat Light"/>
                <a:ea typeface="Montserrat Light"/>
                <a:cs typeface="Montserrat Light"/>
                <a:sym typeface="Montserrat Light"/>
              </a:rPr>
              <a:t>working with the Platinum Jubilee Pageant. We have been providing creative opportunities for students and schools since 2000 working with major brands</a:t>
            </a:r>
            <a:r>
              <a:rPr lang="en-GB" sz="1100" b="0" i="0" u="none" strike="noStrike" cap="none" dirty="0">
                <a:solidFill>
                  <a:schemeClr val="dk1"/>
                </a:solidFill>
                <a:latin typeface="Montserrat Light"/>
                <a:ea typeface="Montserrat Light"/>
                <a:cs typeface="Montserrat Light"/>
                <a:sym typeface="Montserrat Light"/>
              </a:rPr>
              <a:t>.</a:t>
            </a:r>
            <a:endParaRPr dirty="0"/>
          </a:p>
          <a:p>
            <a:pPr marL="0" marR="0" lvl="0" indent="0" algn="l" rtl="0">
              <a:spcBef>
                <a:spcPts val="1200"/>
              </a:spcBef>
              <a:spcAft>
                <a:spcPts val="0"/>
              </a:spcAft>
              <a:buNone/>
            </a:pPr>
            <a:r>
              <a:rPr lang="en" sz="1100" b="0" i="0" u="none" strike="noStrike" cap="none" dirty="0">
                <a:solidFill>
                  <a:schemeClr val="dk1"/>
                </a:solidFill>
                <a:latin typeface="Montserrat Light"/>
                <a:ea typeface="Montserrat Light"/>
                <a:cs typeface="Montserrat Light"/>
                <a:sym typeface="Montserrat Light"/>
              </a:rPr>
              <a:t>This project aims to bring together young people from communities across the UK to learn skills and create content that celebrates the life and values of Her Majesty The Queen, and recognises the huge social change that has occurred during the 70 years of her reign.  </a:t>
            </a:r>
            <a:endParaRPr dirty="0"/>
          </a:p>
          <a:p>
            <a:pPr marL="0" marR="0" lvl="0" indent="0" algn="l" rtl="0">
              <a:spcBef>
                <a:spcPts val="1200"/>
              </a:spcBef>
              <a:spcAft>
                <a:spcPts val="0"/>
              </a:spcAft>
              <a:buNone/>
            </a:pPr>
            <a:r>
              <a:rPr lang="en" sz="1100" b="0" i="0" u="none" strike="noStrike" cap="none" dirty="0">
                <a:solidFill>
                  <a:schemeClr val="dk1"/>
                </a:solidFill>
                <a:latin typeface="Montserrat Light"/>
                <a:ea typeface="Montserrat Light"/>
                <a:cs typeface="Montserrat Light"/>
                <a:sym typeface="Montserrat Light"/>
              </a:rPr>
              <a:t>You can find out more about Ideas Foundation on our social channels Twitter, Instagram, </a:t>
            </a:r>
            <a:r>
              <a:rPr lang="en" sz="1100" b="0" i="0" u="none" strike="noStrike" cap="none" dirty="0" err="1">
                <a:solidFill>
                  <a:schemeClr val="dk1"/>
                </a:solidFill>
                <a:latin typeface="Montserrat Light"/>
                <a:ea typeface="Montserrat Light"/>
                <a:cs typeface="Montserrat Light"/>
                <a:sym typeface="Montserrat Light"/>
              </a:rPr>
              <a:t>TikTok</a:t>
            </a:r>
            <a:r>
              <a:rPr lang="en" sz="1100" b="0" i="0" u="none" strike="noStrike" cap="none" dirty="0">
                <a:solidFill>
                  <a:schemeClr val="dk1"/>
                </a:solidFill>
                <a:latin typeface="Montserrat Light"/>
                <a:ea typeface="Montserrat Light"/>
                <a:cs typeface="Montserrat Light"/>
                <a:sym typeface="Montserrat Light"/>
              </a:rPr>
              <a:t> @Ideasfoundation</a:t>
            </a:r>
          </a:p>
          <a:p>
            <a:pPr marL="0" marR="0" lvl="0" indent="0" algn="l" rtl="0">
              <a:spcBef>
                <a:spcPts val="1200"/>
              </a:spcBef>
              <a:spcAft>
                <a:spcPts val="0"/>
              </a:spcAft>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90" name="Google Shape;90;p4"/>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rgbClr val="CCCCCC"/>
                </a:solidFill>
                <a:latin typeface="Poppins Light"/>
                <a:ea typeface="Poppins Light"/>
                <a:cs typeface="Poppins Light"/>
                <a:sym typeface="Poppins Light"/>
              </a:rPr>
              <a:t>5</a:t>
            </a:r>
            <a:r>
              <a:rPr lang="en" sz="800" b="0" i="0" u="none" strike="noStrike" cap="none">
                <a:solidFill>
                  <a:srgbClr val="CCCCCC"/>
                </a:solidFill>
                <a:latin typeface="Poppins Light"/>
                <a:ea typeface="Poppins Light"/>
                <a:cs typeface="Poppins Light"/>
                <a:sym typeface="Poppins Light"/>
              </a:rPr>
              <a:t>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91" name="Google Shape;91;p4"/>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93" name="Google Shape;93;p4"/>
          <p:cNvPicPr preferRelativeResize="0"/>
          <p:nvPr/>
        </p:nvPicPr>
        <p:blipFill rotWithShape="1">
          <a:blip r:embed="rId4" cstate="hqprint">
            <a:alphaModFix/>
            <a:extLst>
              <a:ext uri="{28A0092B-C50C-407E-A947-70E740481C1C}">
                <a14:useLocalDpi xmlns:a14="http://schemas.microsoft.com/office/drawing/2010/main"/>
              </a:ext>
            </a:extLst>
          </a:blip>
          <a:srcRect b="-282"/>
          <a:stretch/>
        </p:blipFill>
        <p:spPr>
          <a:xfrm>
            <a:off x="5260041" y="1210962"/>
            <a:ext cx="1695038" cy="1691101"/>
          </a:xfrm>
          <a:prstGeom prst="rect">
            <a:avLst/>
          </a:prstGeom>
          <a:noFill/>
          <a:ln>
            <a:noFill/>
          </a:ln>
        </p:spPr>
      </p:pic>
      <p:pic>
        <p:nvPicPr>
          <p:cNvPr id="94" name="Google Shape;94;p4"/>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992162" y="2942785"/>
            <a:ext cx="1703738" cy="1557355"/>
          </a:xfrm>
          <a:prstGeom prst="rect">
            <a:avLst/>
          </a:prstGeom>
          <a:noFill/>
          <a:ln>
            <a:noFill/>
          </a:ln>
        </p:spPr>
      </p:pic>
      <p:pic>
        <p:nvPicPr>
          <p:cNvPr id="3" name="Picture 2">
            <a:extLst>
              <a:ext uri="{FF2B5EF4-FFF2-40B4-BE49-F238E27FC236}">
                <a16:creationId xmlns:a16="http://schemas.microsoft.com/office/drawing/2014/main" id="{EC5E897C-5B85-814D-A503-C34046E29A7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251341" y="2945835"/>
            <a:ext cx="1703738" cy="1557355"/>
          </a:xfrm>
          <a:prstGeom prst="rect">
            <a:avLst/>
          </a:prstGeom>
        </p:spPr>
      </p:pic>
      <p:pic>
        <p:nvPicPr>
          <p:cNvPr id="7" name="Picture 6">
            <a:extLst>
              <a:ext uri="{FF2B5EF4-FFF2-40B4-BE49-F238E27FC236}">
                <a16:creationId xmlns:a16="http://schemas.microsoft.com/office/drawing/2014/main" id="{C0818E8A-B036-CD46-9013-F70B2583400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992162" y="1206022"/>
            <a:ext cx="1703738" cy="1696041"/>
          </a:xfrm>
          <a:prstGeom prst="rect">
            <a:avLst/>
          </a:prstGeom>
        </p:spPr>
      </p:pic>
      <p:sp>
        <p:nvSpPr>
          <p:cNvPr id="12" name="TextBox 11">
            <a:extLst>
              <a:ext uri="{FF2B5EF4-FFF2-40B4-BE49-F238E27FC236}">
                <a16:creationId xmlns:a16="http://schemas.microsoft.com/office/drawing/2014/main" id="{5E4B60E5-ED0C-E94C-B301-5AD3E454506F}"/>
              </a:ext>
            </a:extLst>
          </p:cNvPr>
          <p:cNvSpPr txBox="1"/>
          <p:nvPr/>
        </p:nvSpPr>
        <p:spPr>
          <a:xfrm>
            <a:off x="6955079" y="4500139"/>
            <a:ext cx="1831327" cy="190630"/>
          </a:xfrm>
          <a:prstGeom prst="rect">
            <a:avLst/>
          </a:prstGeom>
          <a:noFill/>
        </p:spPr>
        <p:txBody>
          <a:bodyPr wrap="square" rtlCol="0">
            <a:spAutoFit/>
          </a:bodyPr>
          <a:lstStyle/>
          <a:p>
            <a:pPr lvl="0" algn="r">
              <a:lnSpc>
                <a:spcPct val="115000"/>
              </a:lnSpc>
              <a:spcBef>
                <a:spcPts val="1200"/>
              </a:spcBef>
            </a:pPr>
            <a:r>
              <a:rPr lang="en-GB" sz="600" dirty="0">
                <a:solidFill>
                  <a:schemeClr val="dk1"/>
                </a:solidFill>
                <a:latin typeface="Montserrat Light"/>
                <a:ea typeface="Montserrat Light"/>
                <a:cs typeface="Montserrat Light"/>
                <a:sym typeface="Montserrat Light"/>
              </a:rPr>
              <a:t>Photos </a:t>
            </a:r>
            <a:r>
              <a:rPr lang="en-GB" sz="600">
                <a:solidFill>
                  <a:schemeClr val="dk1"/>
                </a:solidFill>
                <a:latin typeface="Montserrat Light"/>
                <a:ea typeface="Montserrat Light"/>
                <a:cs typeface="Montserrat Light"/>
                <a:sym typeface="Montserrat Light"/>
              </a:rPr>
              <a:t>Tom Martin  </a:t>
            </a:r>
            <a:endParaRPr lang="en-GB" sz="600" dirty="0">
              <a:solidFill>
                <a:srgbClr val="7F7F7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4"/>
          <p:cNvSpPr txBox="1"/>
          <p:nvPr/>
        </p:nvSpPr>
        <p:spPr>
          <a:xfrm>
            <a:off x="365200" y="219801"/>
            <a:ext cx="83307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What you will achieve</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88" name="Google Shape;88;p4"/>
          <p:cNvCxnSpPr>
            <a:cxnSpLocks/>
          </p:cNvCxnSpPr>
          <p:nvPr/>
        </p:nvCxnSpPr>
        <p:spPr>
          <a:xfrm>
            <a:off x="-608175" y="766623"/>
            <a:ext cx="4451126" cy="0"/>
          </a:xfrm>
          <a:prstGeom prst="straightConnector1">
            <a:avLst/>
          </a:prstGeom>
          <a:noFill/>
          <a:ln w="9525" cap="flat" cmpd="sng">
            <a:solidFill>
              <a:srgbClr val="C27BA0"/>
            </a:solidFill>
            <a:prstDash val="solid"/>
            <a:round/>
            <a:headEnd type="none" w="sm" len="sm"/>
            <a:tailEnd type="none" w="sm" len="sm"/>
          </a:ln>
        </p:spPr>
      </p:cxnSp>
      <p:sp>
        <p:nvSpPr>
          <p:cNvPr id="89" name="Google Shape;89;p4"/>
          <p:cNvSpPr txBox="1"/>
          <p:nvPr/>
        </p:nvSpPr>
        <p:spPr>
          <a:xfrm>
            <a:off x="365200" y="1066850"/>
            <a:ext cx="4630800" cy="402568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dirty="0">
                <a:solidFill>
                  <a:schemeClr val="dk1"/>
                </a:solidFill>
                <a:latin typeface="Montserrat"/>
                <a:ea typeface="Montserrat"/>
                <a:cs typeface="Montserrat"/>
                <a:sym typeface="Montserrat"/>
              </a:rPr>
              <a:t>Objectives</a:t>
            </a:r>
            <a:endParaRPr dirty="0"/>
          </a:p>
          <a:p>
            <a:pPr marL="0" marR="0" lvl="0" indent="0" algn="l" rtl="0">
              <a:lnSpc>
                <a:spcPct val="115000"/>
              </a:lnSpc>
              <a:spcBef>
                <a:spcPts val="0"/>
              </a:spcBef>
              <a:spcAft>
                <a:spcPts val="0"/>
              </a:spcAft>
              <a:buClr>
                <a:srgbClr val="000000"/>
              </a:buClr>
              <a:buSzPts val="1500"/>
              <a:buFont typeface="Arial"/>
              <a:buNone/>
            </a:pPr>
            <a:endParaRPr sz="11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100"/>
              <a:buFont typeface="Arial"/>
              <a:buNone/>
            </a:pPr>
            <a:r>
              <a:rPr lang="en" sz="1100" i="0" u="none" strike="noStrike" cap="none" dirty="0">
                <a:solidFill>
                  <a:schemeClr val="dk1"/>
                </a:solidFill>
                <a:latin typeface="Montserrat Light"/>
                <a:ea typeface="Montserrat Light"/>
                <a:cs typeface="Montserrat Light"/>
                <a:sym typeface="Montserrat Light"/>
              </a:rPr>
              <a:t>Working with creative professionals to create powerful images that can tell the story of your community. </a:t>
            </a:r>
          </a:p>
          <a:p>
            <a:pPr marL="0" marR="0" lvl="0" indent="0" algn="l" rtl="0">
              <a:lnSpc>
                <a:spcPct val="115000"/>
              </a:lnSpc>
              <a:spcBef>
                <a:spcPts val="0"/>
              </a:spcBef>
              <a:spcAft>
                <a:spcPts val="0"/>
              </a:spcAft>
              <a:buClr>
                <a:srgbClr val="000000"/>
              </a:buClr>
              <a:buSzPts val="1100"/>
              <a:buFont typeface="Arial"/>
              <a:buNone/>
            </a:pPr>
            <a:endParaRPr lang="en" sz="1100"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0"/>
              </a:spcAft>
              <a:buClr>
                <a:srgbClr val="000000"/>
              </a:buClr>
              <a:buSzPts val="1100"/>
              <a:buFont typeface="Arial"/>
              <a:buNone/>
            </a:pPr>
            <a:r>
              <a:rPr lang="en" sz="1100" b="1" i="0" u="none" strike="noStrike" cap="none" dirty="0">
                <a:solidFill>
                  <a:schemeClr val="dk1"/>
                </a:solidFill>
                <a:latin typeface="Montserrat Light"/>
                <a:ea typeface="Montserrat Light"/>
                <a:cs typeface="Montserrat Light"/>
                <a:sym typeface="Montserrat Light"/>
              </a:rPr>
              <a:t>By the end of the day you will have learnt…</a:t>
            </a:r>
          </a:p>
          <a:p>
            <a:pPr marL="0" marR="0" lvl="0" indent="0" algn="l" rtl="0">
              <a:lnSpc>
                <a:spcPct val="115000"/>
              </a:lnSpc>
              <a:spcBef>
                <a:spcPts val="0"/>
              </a:spcBef>
              <a:spcAft>
                <a:spcPts val="0"/>
              </a:spcAft>
              <a:buClr>
                <a:srgbClr val="000000"/>
              </a:buClr>
              <a:buSzPts val="1100"/>
              <a:buFont typeface="Arial"/>
              <a:buNone/>
            </a:pPr>
            <a:endParaRPr lang="en" sz="1100" dirty="0">
              <a:solidFill>
                <a:schemeClr val="dk1"/>
              </a:solidFill>
              <a:latin typeface="Montserrat Light"/>
              <a:ea typeface="Montserrat Light"/>
              <a:cs typeface="Montserrat Light"/>
              <a:sym typeface="Montserrat Light"/>
            </a:endParaRPr>
          </a:p>
          <a:p>
            <a:pPr marL="171450" marR="0" lvl="0" indent="-171450" algn="l" rtl="0">
              <a:lnSpc>
                <a:spcPct val="150000"/>
              </a:lnSpc>
              <a:spcBef>
                <a:spcPts val="0"/>
              </a:spcBef>
              <a:spcAft>
                <a:spcPts val="0"/>
              </a:spcAft>
              <a:buClr>
                <a:srgbClr val="D8308A"/>
              </a:buClr>
              <a:buSzPts val="1100"/>
              <a:buFont typeface="Wingdings" pitchFamily="2" charset="2"/>
              <a:buChar char="§"/>
            </a:pPr>
            <a:r>
              <a:rPr lang="en" sz="1100" i="0" u="none" strike="noStrike" cap="none" dirty="0">
                <a:solidFill>
                  <a:schemeClr val="dk1"/>
                </a:solidFill>
                <a:latin typeface="Montserrat Light"/>
                <a:ea typeface="Montserrat Light"/>
                <a:cs typeface="Montserrat Light"/>
                <a:sym typeface="Montserrat Light"/>
              </a:rPr>
              <a:t>To improve your ability to think creatively.</a:t>
            </a:r>
          </a:p>
          <a:p>
            <a:pPr marL="171450" marR="0" lvl="0" indent="-171450" algn="l" rtl="0">
              <a:lnSpc>
                <a:spcPct val="150000"/>
              </a:lnSpc>
              <a:spcBef>
                <a:spcPts val="0"/>
              </a:spcBef>
              <a:spcAft>
                <a:spcPts val="0"/>
              </a:spcAft>
              <a:buClr>
                <a:srgbClr val="D8308A"/>
              </a:buClr>
              <a:buSzPts val="1100"/>
              <a:buFont typeface="Wingdings" pitchFamily="2" charset="2"/>
              <a:buChar char="§"/>
            </a:pPr>
            <a:r>
              <a:rPr lang="en" sz="1100" dirty="0">
                <a:solidFill>
                  <a:schemeClr val="dk1"/>
                </a:solidFill>
                <a:latin typeface="Montserrat Light"/>
                <a:ea typeface="Montserrat Light"/>
                <a:cs typeface="Montserrat Light"/>
                <a:sym typeface="Montserrat Light"/>
              </a:rPr>
              <a:t>The </a:t>
            </a:r>
            <a:r>
              <a:rPr lang="en-GB" sz="1100" dirty="0">
                <a:solidFill>
                  <a:schemeClr val="dk1"/>
                </a:solidFill>
                <a:latin typeface="Montserrat Light"/>
                <a:ea typeface="Montserrat Light"/>
                <a:cs typeface="Montserrat Light"/>
                <a:sym typeface="Montserrat Light"/>
              </a:rPr>
              <a:t>importance</a:t>
            </a:r>
            <a:r>
              <a:rPr lang="en" sz="1100" dirty="0">
                <a:solidFill>
                  <a:schemeClr val="dk1"/>
                </a:solidFill>
                <a:latin typeface="Montserrat Light"/>
                <a:ea typeface="Montserrat Light"/>
                <a:cs typeface="Montserrat Light"/>
                <a:sym typeface="Montserrat Light"/>
              </a:rPr>
              <a:t> of community spirit.</a:t>
            </a:r>
          </a:p>
          <a:p>
            <a:pPr marL="171450" marR="0" lvl="0" indent="-171450" algn="l" rtl="0">
              <a:lnSpc>
                <a:spcPct val="150000"/>
              </a:lnSpc>
              <a:spcBef>
                <a:spcPts val="0"/>
              </a:spcBef>
              <a:spcAft>
                <a:spcPts val="0"/>
              </a:spcAft>
              <a:buClr>
                <a:srgbClr val="D8308A"/>
              </a:buClr>
              <a:buSzPts val="1100"/>
              <a:buFont typeface="Wingdings" pitchFamily="2" charset="2"/>
              <a:buChar char="§"/>
            </a:pPr>
            <a:r>
              <a:rPr lang="en" sz="1100" i="0" u="none" strike="noStrike" cap="none" dirty="0">
                <a:solidFill>
                  <a:schemeClr val="dk1"/>
                </a:solidFill>
                <a:latin typeface="Montserrat Light"/>
                <a:ea typeface="Montserrat Light"/>
                <a:cs typeface="Montserrat Light"/>
                <a:sym typeface="Montserrat Light"/>
              </a:rPr>
              <a:t>To increase social and environmental awareness.</a:t>
            </a:r>
          </a:p>
          <a:p>
            <a:pPr marL="171450" indent="-171450">
              <a:lnSpc>
                <a:spcPct val="150000"/>
              </a:lnSpc>
              <a:buClr>
                <a:srgbClr val="D8308A"/>
              </a:buClr>
              <a:buSzPts val="1100"/>
              <a:buFont typeface="Wingdings" pitchFamily="2" charset="2"/>
              <a:buChar char="§"/>
            </a:pPr>
            <a:r>
              <a:rPr lang="en" sz="1100" dirty="0">
                <a:solidFill>
                  <a:schemeClr val="dk1"/>
                </a:solidFill>
                <a:latin typeface="Montserrat Light"/>
                <a:ea typeface="Montserrat Light"/>
                <a:cs typeface="Montserrat Light"/>
                <a:sym typeface="Montserrat Light"/>
              </a:rPr>
              <a:t>To celebrate empathy and diversity in the community.</a:t>
            </a:r>
            <a:endParaRPr lang="en" sz="1100" i="0" u="none" strike="noStrike" cap="none" dirty="0">
              <a:solidFill>
                <a:schemeClr val="dk1"/>
              </a:solidFill>
              <a:latin typeface="Montserrat Light"/>
              <a:ea typeface="Montserrat Light"/>
              <a:cs typeface="Montserrat Light"/>
              <a:sym typeface="Montserrat Light"/>
            </a:endParaRPr>
          </a:p>
          <a:p>
            <a:pPr marL="171450" marR="0" lvl="0" indent="-171450" algn="l" rtl="0">
              <a:lnSpc>
                <a:spcPct val="150000"/>
              </a:lnSpc>
              <a:spcBef>
                <a:spcPts val="0"/>
              </a:spcBef>
              <a:spcAft>
                <a:spcPts val="0"/>
              </a:spcAft>
              <a:buClr>
                <a:srgbClr val="D8308A"/>
              </a:buClr>
              <a:buSzPts val="1100"/>
              <a:buFont typeface="Wingdings" pitchFamily="2" charset="2"/>
              <a:buChar char="§"/>
            </a:pPr>
            <a:r>
              <a:rPr lang="en" sz="1100" dirty="0">
                <a:solidFill>
                  <a:schemeClr val="dk1"/>
                </a:solidFill>
                <a:latin typeface="Montserrat Light"/>
                <a:ea typeface="Montserrat Light"/>
                <a:cs typeface="Montserrat Light"/>
                <a:sym typeface="Montserrat Light"/>
              </a:rPr>
              <a:t>To develop skills needed to communicate a message.</a:t>
            </a:r>
          </a:p>
          <a:p>
            <a:pPr marL="171450" marR="0" lvl="0" indent="-171450" algn="l" rtl="0">
              <a:lnSpc>
                <a:spcPct val="150000"/>
              </a:lnSpc>
              <a:spcBef>
                <a:spcPts val="0"/>
              </a:spcBef>
              <a:spcAft>
                <a:spcPts val="0"/>
              </a:spcAft>
              <a:buClr>
                <a:srgbClr val="D8308A"/>
              </a:buClr>
              <a:buSzPts val="1100"/>
              <a:buFont typeface="Wingdings" pitchFamily="2" charset="2"/>
              <a:buChar char="§"/>
            </a:pPr>
            <a:r>
              <a:rPr lang="en" sz="1100" dirty="0">
                <a:solidFill>
                  <a:schemeClr val="dk1"/>
                </a:solidFill>
                <a:latin typeface="Montserrat Light"/>
                <a:ea typeface="Montserrat Light"/>
                <a:cs typeface="Montserrat Light"/>
                <a:sym typeface="Montserrat Light"/>
              </a:rPr>
              <a:t>To improve your creative skills and use your personal voice.</a:t>
            </a:r>
          </a:p>
          <a:p>
            <a:pPr marL="0" marR="0" lvl="0" indent="0" algn="l" rtl="0">
              <a:lnSpc>
                <a:spcPct val="115000"/>
              </a:lnSpc>
              <a:spcBef>
                <a:spcPts val="0"/>
              </a:spcBef>
              <a:spcAft>
                <a:spcPts val="0"/>
              </a:spcAft>
              <a:buClr>
                <a:srgbClr val="000000"/>
              </a:buClr>
              <a:buSzPts val="1100"/>
              <a:buFont typeface="Arial"/>
              <a:buNone/>
            </a:pPr>
            <a:endParaRPr lang="en-GB" sz="1100" i="0" u="none" strike="noStrike" cap="none" dirty="0">
              <a:solidFill>
                <a:schemeClr val="dk1"/>
              </a:solidFill>
              <a:latin typeface="Montserrat Light"/>
              <a:ea typeface="Montserrat Light"/>
              <a:cs typeface="Montserrat Light"/>
              <a:sym typeface="Montserrat Light"/>
            </a:endParaRPr>
          </a:p>
          <a:p>
            <a:endParaRPr lang="en-GB" sz="1100" dirty="0">
              <a:solidFill>
                <a:schemeClr val="dk1"/>
              </a:solidFill>
              <a:latin typeface="Montserrat Light"/>
              <a:cs typeface="Montserrat Light"/>
              <a:sym typeface="Montserrat Light"/>
            </a:endParaRPr>
          </a:p>
          <a:p>
            <a:pPr marL="0" marR="0" lvl="0" indent="0" algn="l" rtl="0">
              <a:lnSpc>
                <a:spcPct val="115000"/>
              </a:lnSpc>
              <a:spcBef>
                <a:spcPts val="1200"/>
              </a:spcBef>
              <a:spcAft>
                <a:spcPts val="0"/>
              </a:spcAft>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90" name="Google Shape;90;p4"/>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a:solidFill>
                  <a:srgbClr val="CCCCCC"/>
                </a:solidFill>
                <a:latin typeface="Poppins Light"/>
                <a:ea typeface="Poppins Light"/>
                <a:cs typeface="Poppins Light"/>
                <a:sym typeface="Poppins Light"/>
              </a:rPr>
              <a:t>6</a:t>
            </a:r>
            <a:r>
              <a:rPr lang="en" sz="800" b="0" i="0" u="none" strike="noStrike" cap="none">
                <a:solidFill>
                  <a:srgbClr val="CCCCCC"/>
                </a:solidFill>
                <a:latin typeface="Poppins Light"/>
                <a:ea typeface="Poppins Light"/>
                <a:cs typeface="Poppins Light"/>
                <a:sym typeface="Poppins Light"/>
              </a:rPr>
              <a:t>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91" name="Google Shape;91;p4"/>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5" name="Picture 4">
            <a:extLst>
              <a:ext uri="{FF2B5EF4-FFF2-40B4-BE49-F238E27FC236}">
                <a16:creationId xmlns:a16="http://schemas.microsoft.com/office/drawing/2014/main" id="{15966CA9-E472-D24F-9EC7-2DBDF9F3E23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570111" y="1203982"/>
            <a:ext cx="3125789" cy="2083859"/>
          </a:xfrm>
          <a:prstGeom prst="rect">
            <a:avLst/>
          </a:prstGeom>
        </p:spPr>
      </p:pic>
      <p:sp>
        <p:nvSpPr>
          <p:cNvPr id="9" name="TextBox 8">
            <a:extLst>
              <a:ext uri="{FF2B5EF4-FFF2-40B4-BE49-F238E27FC236}">
                <a16:creationId xmlns:a16="http://schemas.microsoft.com/office/drawing/2014/main" id="{8FFA8299-DEF9-4149-AA0D-9667C467F981}"/>
              </a:ext>
            </a:extLst>
          </p:cNvPr>
          <p:cNvSpPr txBox="1"/>
          <p:nvPr/>
        </p:nvSpPr>
        <p:spPr>
          <a:xfrm>
            <a:off x="6955079" y="3304287"/>
            <a:ext cx="1831327" cy="190630"/>
          </a:xfrm>
          <a:prstGeom prst="rect">
            <a:avLst/>
          </a:prstGeom>
          <a:noFill/>
        </p:spPr>
        <p:txBody>
          <a:bodyPr wrap="square" rtlCol="0">
            <a:spAutoFit/>
          </a:bodyPr>
          <a:lstStyle/>
          <a:p>
            <a:pPr lvl="0" algn="r">
              <a:lnSpc>
                <a:spcPct val="115000"/>
              </a:lnSpc>
              <a:spcBef>
                <a:spcPts val="1200"/>
              </a:spcBef>
            </a:pPr>
            <a:r>
              <a:rPr lang="en-GB" sz="600" dirty="0">
                <a:solidFill>
                  <a:schemeClr val="dk1"/>
                </a:solidFill>
                <a:latin typeface="Montserrat Light"/>
                <a:ea typeface="Montserrat Light"/>
                <a:cs typeface="Montserrat Light"/>
                <a:sym typeface="Montserrat Light"/>
              </a:rPr>
              <a:t>Photo: </a:t>
            </a:r>
            <a:r>
              <a:rPr lang="en-GB" sz="600">
                <a:solidFill>
                  <a:schemeClr val="dk1"/>
                </a:solidFill>
                <a:latin typeface="Montserrat Light"/>
                <a:ea typeface="Montserrat Light"/>
                <a:cs typeface="Montserrat Light"/>
                <a:sym typeface="Montserrat Light"/>
              </a:rPr>
              <a:t>Tom Martin  </a:t>
            </a:r>
            <a:endParaRPr lang="en-GB" sz="600" dirty="0">
              <a:solidFill>
                <a:srgbClr val="7F7F7F"/>
              </a:solidFill>
            </a:endParaRPr>
          </a:p>
        </p:txBody>
      </p:sp>
    </p:spTree>
    <p:extLst>
      <p:ext uri="{BB962C8B-B14F-4D97-AF65-F5344CB8AC3E}">
        <p14:creationId xmlns:p14="http://schemas.microsoft.com/office/powerpoint/2010/main" val="779471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p:nvPr/>
        </p:nvSpPr>
        <p:spPr>
          <a:xfrm>
            <a:off x="365200" y="219801"/>
            <a:ext cx="3785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About the campaign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14" name="Google Shape;114;p6"/>
          <p:cNvCxnSpPr>
            <a:cxnSpLocks/>
          </p:cNvCxnSpPr>
          <p:nvPr/>
        </p:nvCxnSpPr>
        <p:spPr>
          <a:xfrm>
            <a:off x="-608175" y="758602"/>
            <a:ext cx="4246675" cy="0"/>
          </a:xfrm>
          <a:prstGeom prst="straightConnector1">
            <a:avLst/>
          </a:prstGeom>
          <a:noFill/>
          <a:ln w="9525" cap="flat" cmpd="sng">
            <a:solidFill>
              <a:srgbClr val="C27BA0"/>
            </a:solidFill>
            <a:prstDash val="solid"/>
            <a:round/>
            <a:headEnd type="none" w="sm" len="sm"/>
            <a:tailEnd type="none" w="sm" len="sm"/>
          </a:ln>
        </p:spPr>
      </p:cxnSp>
      <p:sp>
        <p:nvSpPr>
          <p:cNvPr id="115" name="Google Shape;115;p6"/>
          <p:cNvSpPr txBox="1"/>
          <p:nvPr/>
        </p:nvSpPr>
        <p:spPr>
          <a:xfrm>
            <a:off x="448100" y="1068376"/>
            <a:ext cx="4630800" cy="155642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Tone of voice</a:t>
            </a:r>
            <a:endParaRPr sz="1500" dirty="0"/>
          </a:p>
          <a:p>
            <a:pPr marL="0" marR="0" lvl="0" indent="0" algn="l" rtl="0">
              <a:lnSpc>
                <a:spcPct val="115000"/>
              </a:lnSpc>
              <a:spcBef>
                <a:spcPts val="0"/>
              </a:spcBef>
              <a:spcAft>
                <a:spcPts val="0"/>
              </a:spcAft>
              <a:buClr>
                <a:srgbClr val="000000"/>
              </a:buClr>
              <a:buSzPts val="1500"/>
              <a:buFont typeface="Arial"/>
              <a:buNone/>
            </a:pPr>
            <a:endParaRPr sz="15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dirty="0">
              <a:solidFill>
                <a:schemeClr val="dk1"/>
              </a:solidFill>
              <a:latin typeface="Montserrat Light"/>
              <a:ea typeface="Montserrat Light"/>
              <a:cs typeface="Montserrat Light"/>
              <a:sym typeface="Montserrat Light"/>
            </a:endParaRPr>
          </a:p>
          <a:p>
            <a:pPr marL="12700" marR="12700" lvl="0" indent="0" algn="l" rtl="0">
              <a:lnSpc>
                <a:spcPct val="109000"/>
              </a:lnSpc>
              <a:spcBef>
                <a:spcPts val="1200"/>
              </a:spcBef>
              <a:spcAft>
                <a:spcPts val="0"/>
              </a:spcAft>
              <a:buClr>
                <a:srgbClr val="000000"/>
              </a:buClr>
              <a:buSzPts val="1100"/>
              <a:buFont typeface="Arial"/>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116" name="Google Shape;116;p6"/>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dirty="0">
                <a:solidFill>
                  <a:srgbClr val="CCCCCC"/>
                </a:solidFill>
                <a:latin typeface="Poppins Light"/>
                <a:ea typeface="Poppins Light"/>
                <a:cs typeface="Poppins Light"/>
                <a:sym typeface="Poppins Light"/>
              </a:rPr>
              <a:t>7  |  Ideas 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17" name="Google Shape;117;p6"/>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4" name="Picture 3">
            <a:extLst>
              <a:ext uri="{FF2B5EF4-FFF2-40B4-BE49-F238E27FC236}">
                <a16:creationId xmlns:a16="http://schemas.microsoft.com/office/drawing/2014/main" id="{89E86333-6B65-CA45-9FC9-71446D5644B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65200" y="1438038"/>
            <a:ext cx="6616682" cy="3334095"/>
          </a:xfrm>
          <a:prstGeom prst="rect">
            <a:avLst/>
          </a:prstGeom>
        </p:spPr>
      </p:pic>
    </p:spTree>
    <p:extLst>
      <p:ext uri="{BB962C8B-B14F-4D97-AF65-F5344CB8AC3E}">
        <p14:creationId xmlns:p14="http://schemas.microsoft.com/office/powerpoint/2010/main" val="3931459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p:nvPr/>
        </p:nvSpPr>
        <p:spPr>
          <a:xfrm>
            <a:off x="365200" y="219801"/>
            <a:ext cx="37854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About the campaign</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01" name="Google Shape;101;p5"/>
          <p:cNvCxnSpPr>
            <a:cxnSpLocks/>
          </p:cNvCxnSpPr>
          <p:nvPr/>
        </p:nvCxnSpPr>
        <p:spPr>
          <a:xfrm>
            <a:off x="-608175" y="763224"/>
            <a:ext cx="4246675" cy="0"/>
          </a:xfrm>
          <a:prstGeom prst="straightConnector1">
            <a:avLst/>
          </a:prstGeom>
          <a:noFill/>
          <a:ln w="9525" cap="flat" cmpd="sng">
            <a:solidFill>
              <a:srgbClr val="C27BA0"/>
            </a:solidFill>
            <a:prstDash val="solid"/>
            <a:round/>
            <a:headEnd type="none" w="sm" len="sm"/>
            <a:tailEnd type="none" w="sm" len="sm"/>
          </a:ln>
        </p:spPr>
      </p:cxnSp>
      <p:sp>
        <p:nvSpPr>
          <p:cNvPr id="102" name="Google Shape;102;p5"/>
          <p:cNvSpPr txBox="1"/>
          <p:nvPr/>
        </p:nvSpPr>
        <p:spPr>
          <a:xfrm>
            <a:off x="393454" y="1060873"/>
            <a:ext cx="4630800" cy="450107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dirty="0">
                <a:solidFill>
                  <a:schemeClr val="dk1"/>
                </a:solidFill>
                <a:latin typeface="Montserrat"/>
                <a:ea typeface="Montserrat"/>
                <a:cs typeface="Montserrat"/>
                <a:sym typeface="Montserrat"/>
              </a:rPr>
              <a:t>Commonwealth of Kindness</a:t>
            </a:r>
            <a:endParaRPr lang="en" sz="1500" b="1"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500"/>
              <a:buFont typeface="Arial"/>
              <a:buNone/>
            </a:pPr>
            <a:endParaRPr lang="en" sz="1100" b="1" i="0" u="none" strike="noStrike" cap="none" dirty="0">
              <a:solidFill>
                <a:schemeClr val="dk1"/>
              </a:solidFill>
              <a:latin typeface="Montserrat"/>
              <a:ea typeface="Montserrat Light"/>
              <a:cs typeface="Montserrat Light"/>
              <a:sym typeface="Montserrat"/>
            </a:endParaRPr>
          </a:p>
          <a:p>
            <a:pPr>
              <a:lnSpc>
                <a:spcPct val="115000"/>
              </a:lnSpc>
              <a:buSzPts val="1500"/>
            </a:pPr>
            <a:r>
              <a:rPr lang="en" sz="1100" b="0" i="0" u="none" strike="noStrike" cap="none" dirty="0">
                <a:solidFill>
                  <a:schemeClr val="dk1"/>
                </a:solidFill>
                <a:latin typeface="Montserrat Light"/>
                <a:ea typeface="Montserrat Light"/>
                <a:cs typeface="Montserrat Light"/>
                <a:sym typeface="Montserrat Light"/>
              </a:rPr>
              <a:t>You are being commissioned to create a campaign to celebrate The Queen’s Platinum Jubilee Pageant. </a:t>
            </a:r>
            <a:r>
              <a:rPr lang="en" sz="1100" dirty="0">
                <a:solidFill>
                  <a:schemeClr val="dk1"/>
                </a:solidFill>
                <a:latin typeface="Montserrat Light"/>
                <a:ea typeface="Montserrat Light"/>
                <a:cs typeface="Montserrat Light"/>
                <a:sym typeface="Montserrat Light"/>
              </a:rPr>
              <a:t>Your brief will also align with the United Nation sustainable development goals - sustainable cities and communities. </a:t>
            </a:r>
            <a:r>
              <a:rPr lang="en-GB" sz="1100" dirty="0">
                <a:solidFill>
                  <a:schemeClr val="dk1"/>
                </a:solidFill>
                <a:latin typeface="Montserrat Light"/>
                <a:ea typeface="Montserrat Light"/>
                <a:cs typeface="Montserrat Light"/>
                <a:sym typeface="Montserrat Light"/>
              </a:rPr>
              <a:t>You will be working alongside leading poets, photographers, and creatives. </a:t>
            </a:r>
            <a:endParaRPr lang="en-GB" sz="1100" dirty="0"/>
          </a:p>
          <a:p>
            <a:pPr marL="0" marR="0" lvl="0" indent="0" algn="l" rtl="0">
              <a:lnSpc>
                <a:spcPct val="115000"/>
              </a:lnSpc>
              <a:spcBef>
                <a:spcPts val="0"/>
              </a:spcBef>
              <a:spcAft>
                <a:spcPts val="0"/>
              </a:spcAft>
              <a:buClr>
                <a:srgbClr val="000000"/>
              </a:buClr>
              <a:buSzPts val="1500"/>
              <a:buFont typeface="Arial"/>
              <a:buNone/>
            </a:pPr>
            <a:endParaRPr lang="en-GB" sz="1100" dirty="0"/>
          </a:p>
          <a:p>
            <a:pPr>
              <a:lnSpc>
                <a:spcPct val="115000"/>
              </a:lnSpc>
              <a:buSzPts val="1500"/>
            </a:pPr>
            <a:r>
              <a:rPr lang="en-GB" sz="1100" dirty="0">
                <a:solidFill>
                  <a:schemeClr val="dk1"/>
                </a:solidFill>
                <a:latin typeface="Montserrat Light"/>
                <a:ea typeface="Montserrat Light"/>
                <a:cs typeface="Montserrat Light"/>
                <a:sym typeface="Montserrat Light"/>
              </a:rPr>
              <a:t>A selection of students will have the unique opportunity of being selected to attend the Platinum Jubilee Pageant in London on Sunday 5 June 2022.</a:t>
            </a:r>
          </a:p>
          <a:p>
            <a:pPr marL="0" marR="0" lvl="0" indent="0" algn="l" rtl="0">
              <a:lnSpc>
                <a:spcPct val="115000"/>
              </a:lnSpc>
              <a:spcBef>
                <a:spcPts val="1200"/>
              </a:spcBef>
              <a:spcAft>
                <a:spcPts val="0"/>
              </a:spcAft>
              <a:buClr>
                <a:srgbClr val="000000"/>
              </a:buClr>
              <a:buSzPts val="1000"/>
              <a:buFont typeface="Arial"/>
              <a:buNone/>
            </a:pPr>
            <a:r>
              <a:rPr lang="en" sz="1100" b="0" i="0" u="none" strike="noStrike" cap="none" dirty="0">
                <a:solidFill>
                  <a:schemeClr val="dk1"/>
                </a:solidFill>
                <a:latin typeface="Montserrat Light"/>
                <a:ea typeface="Montserrat Light"/>
                <a:cs typeface="Montserrat Light"/>
                <a:sym typeface="Montserrat Light"/>
              </a:rPr>
              <a:t>Your work may be featured in billboards across the country and in press articles locally. </a:t>
            </a:r>
            <a:r>
              <a:rPr lang="en-GB" sz="1100" b="0" i="0" u="none" strike="noStrike" cap="none" dirty="0">
                <a:solidFill>
                  <a:schemeClr val="dk1"/>
                </a:solidFill>
                <a:latin typeface="Montserrat Light"/>
                <a:ea typeface="Montserrat Light"/>
                <a:cs typeface="Montserrat Light"/>
                <a:sym typeface="Montserrat Light"/>
              </a:rPr>
              <a:t>Although you may </a:t>
            </a:r>
            <a:r>
              <a:rPr lang="en-GB" sz="1100" b="1" i="0" u="none" strike="noStrike" cap="none" dirty="0">
                <a:solidFill>
                  <a:schemeClr val="dk1"/>
                </a:solidFill>
                <a:latin typeface="Montserrat Light"/>
                <a:ea typeface="Montserrat Light"/>
                <a:cs typeface="Montserrat Light"/>
                <a:sym typeface="Montserrat Light"/>
              </a:rPr>
              <a:t>not</a:t>
            </a:r>
            <a:r>
              <a:rPr lang="en-GB" sz="1100" b="0" i="0" u="none" strike="noStrike" cap="none" dirty="0">
                <a:solidFill>
                  <a:schemeClr val="dk1"/>
                </a:solidFill>
                <a:latin typeface="Montserrat Light"/>
                <a:ea typeface="Montserrat Light"/>
                <a:cs typeface="Montserrat Light"/>
                <a:sym typeface="Montserrat Light"/>
              </a:rPr>
              <a:t> use images of </a:t>
            </a:r>
            <a:r>
              <a:rPr lang="en-GB" sz="1100" dirty="0">
                <a:solidFill>
                  <a:schemeClr val="dk1"/>
                </a:solidFill>
                <a:latin typeface="Montserrat Light"/>
                <a:ea typeface="Montserrat Light"/>
                <a:cs typeface="Montserrat Light"/>
                <a:sym typeface="Montserrat Light"/>
              </a:rPr>
              <a:t>T</a:t>
            </a:r>
            <a:r>
              <a:rPr lang="en-GB" sz="1100" b="0" i="0" u="none" strike="noStrike" cap="none" dirty="0">
                <a:solidFill>
                  <a:schemeClr val="dk1"/>
                </a:solidFill>
                <a:latin typeface="Montserrat Light"/>
                <a:ea typeface="Montserrat Light"/>
                <a:cs typeface="Montserrat Light"/>
                <a:sym typeface="Montserrat Light"/>
              </a:rPr>
              <a:t>he Queen, your work should reflect the celebration of The Queen’s Platinum Jubilee Pageant and all that it will stand for. </a:t>
            </a:r>
            <a:endParaRPr sz="1100" dirty="0"/>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dirty="0">
              <a:solidFill>
                <a:schemeClr val="dk1"/>
              </a:solidFill>
              <a:latin typeface="Montserrat Light"/>
              <a:ea typeface="Montserrat Light"/>
              <a:cs typeface="Montserrat Light"/>
              <a:sym typeface="Montserrat Light"/>
            </a:endParaRPr>
          </a:p>
          <a:p>
            <a:pPr marL="12700" marR="12700" lvl="0" indent="0" algn="l" rtl="0">
              <a:lnSpc>
                <a:spcPct val="109000"/>
              </a:lnSpc>
              <a:spcBef>
                <a:spcPts val="1200"/>
              </a:spcBef>
              <a:spcAft>
                <a:spcPts val="0"/>
              </a:spcAft>
              <a:buClr>
                <a:srgbClr val="000000"/>
              </a:buClr>
              <a:buSzPts val="1100"/>
              <a:buFont typeface="Arial"/>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103" name="Google Shape;103;p5"/>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CCCCCC"/>
                </a:solidFill>
                <a:latin typeface="Poppins Light"/>
                <a:ea typeface="Poppins Light"/>
                <a:cs typeface="Poppins Light"/>
                <a:sym typeface="Poppins Light"/>
              </a:rPr>
              <a:t>8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08" name="Google Shape;108;p5"/>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3" name="Picture 2">
            <a:extLst>
              <a:ext uri="{FF2B5EF4-FFF2-40B4-BE49-F238E27FC236}">
                <a16:creationId xmlns:a16="http://schemas.microsoft.com/office/drawing/2014/main" id="{D53DB680-475A-CA4E-8DA9-7ABEB362AD1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674864" y="2855838"/>
            <a:ext cx="2980510" cy="1566766"/>
          </a:xfrm>
          <a:prstGeom prst="rect">
            <a:avLst/>
          </a:prstGeom>
        </p:spPr>
      </p:pic>
      <p:pic>
        <p:nvPicPr>
          <p:cNvPr id="5" name="Picture 4">
            <a:extLst>
              <a:ext uri="{FF2B5EF4-FFF2-40B4-BE49-F238E27FC236}">
                <a16:creationId xmlns:a16="http://schemas.microsoft.com/office/drawing/2014/main" id="{22DD7E8B-6157-484A-8C8F-CBCEFD42884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86351" y="1199219"/>
            <a:ext cx="2969023" cy="1566765"/>
          </a:xfrm>
          <a:prstGeom prst="rect">
            <a:avLst/>
          </a:prstGeom>
        </p:spPr>
      </p:pic>
      <p:sp>
        <p:nvSpPr>
          <p:cNvPr id="9" name="TextBox 8">
            <a:extLst>
              <a:ext uri="{FF2B5EF4-FFF2-40B4-BE49-F238E27FC236}">
                <a16:creationId xmlns:a16="http://schemas.microsoft.com/office/drawing/2014/main" id="{FB3E8E1A-DD50-4A4F-AC22-BADDC340DF34}"/>
              </a:ext>
            </a:extLst>
          </p:cNvPr>
          <p:cNvSpPr txBox="1"/>
          <p:nvPr/>
        </p:nvSpPr>
        <p:spPr>
          <a:xfrm>
            <a:off x="6919219" y="4446349"/>
            <a:ext cx="1831327" cy="190630"/>
          </a:xfrm>
          <a:prstGeom prst="rect">
            <a:avLst/>
          </a:prstGeom>
          <a:noFill/>
        </p:spPr>
        <p:txBody>
          <a:bodyPr wrap="square" rtlCol="0">
            <a:spAutoFit/>
          </a:bodyPr>
          <a:lstStyle/>
          <a:p>
            <a:pPr lvl="0" algn="r">
              <a:lnSpc>
                <a:spcPct val="115000"/>
              </a:lnSpc>
              <a:spcBef>
                <a:spcPts val="1200"/>
              </a:spcBef>
            </a:pPr>
            <a:r>
              <a:rPr lang="en-GB" sz="600" dirty="0">
                <a:solidFill>
                  <a:schemeClr val="dk1"/>
                </a:solidFill>
                <a:latin typeface="Montserrat Light"/>
                <a:ea typeface="Montserrat Light"/>
                <a:cs typeface="Montserrat Light"/>
                <a:sym typeface="Montserrat Light"/>
              </a:rPr>
              <a:t>Photos: Tom Martin  </a:t>
            </a:r>
            <a:endParaRPr lang="en-GB" sz="600" dirty="0">
              <a:solidFill>
                <a:srgbClr val="7F7F7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5"/>
          <p:cNvSpPr txBox="1"/>
          <p:nvPr/>
        </p:nvSpPr>
        <p:spPr>
          <a:xfrm>
            <a:off x="365200" y="219801"/>
            <a:ext cx="4713700" cy="74555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2300"/>
              <a:buFont typeface="Arial"/>
              <a:buNone/>
            </a:pPr>
            <a:r>
              <a:rPr lang="en" sz="2300" b="1" i="0" u="none" strike="noStrike" cap="none" dirty="0">
                <a:solidFill>
                  <a:srgbClr val="D8308A"/>
                </a:solidFill>
                <a:latin typeface="Montserrat"/>
                <a:ea typeface="Montserrat"/>
                <a:cs typeface="Montserrat"/>
                <a:sym typeface="Montserrat"/>
              </a:rPr>
              <a:t>United Nations Global Goals</a:t>
            </a:r>
            <a:endParaRPr sz="800" b="0" i="0" u="none" strike="noStrike" cap="none" dirty="0">
              <a:solidFill>
                <a:srgbClr val="D8308A"/>
              </a:solidFill>
              <a:latin typeface="Montserrat Light"/>
              <a:ea typeface="Montserrat Light"/>
              <a:cs typeface="Montserrat Light"/>
              <a:sym typeface="Montserrat Light"/>
            </a:endParaRPr>
          </a:p>
        </p:txBody>
      </p:sp>
      <p:cxnSp>
        <p:nvCxnSpPr>
          <p:cNvPr id="101" name="Google Shape;101;p5"/>
          <p:cNvCxnSpPr>
            <a:cxnSpLocks/>
          </p:cNvCxnSpPr>
          <p:nvPr/>
        </p:nvCxnSpPr>
        <p:spPr>
          <a:xfrm>
            <a:off x="-608175" y="763224"/>
            <a:ext cx="5329644" cy="0"/>
          </a:xfrm>
          <a:prstGeom prst="straightConnector1">
            <a:avLst/>
          </a:prstGeom>
          <a:noFill/>
          <a:ln w="9525" cap="flat" cmpd="sng">
            <a:solidFill>
              <a:srgbClr val="C27BA0"/>
            </a:solidFill>
            <a:prstDash val="solid"/>
            <a:round/>
            <a:headEnd type="none" w="sm" len="sm"/>
            <a:tailEnd type="none" w="sm" len="sm"/>
          </a:ln>
        </p:spPr>
      </p:cxnSp>
      <p:sp>
        <p:nvSpPr>
          <p:cNvPr id="102" name="Google Shape;102;p5"/>
          <p:cNvSpPr txBox="1"/>
          <p:nvPr/>
        </p:nvSpPr>
        <p:spPr>
          <a:xfrm>
            <a:off x="365200" y="1070344"/>
            <a:ext cx="4713700" cy="465093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GB" sz="1500" b="1" i="0" u="none" strike="noStrike" cap="none" dirty="0">
                <a:solidFill>
                  <a:schemeClr val="dk1"/>
                </a:solidFill>
                <a:latin typeface="Montserrat"/>
                <a:ea typeface="Montserrat"/>
                <a:cs typeface="Montserrat"/>
                <a:sym typeface="Montserrat"/>
              </a:rPr>
              <a:t>The World’s To Do List</a:t>
            </a:r>
            <a:endParaRPr sz="15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000"/>
              <a:buFont typeface="Arial"/>
              <a:buNone/>
            </a:pPr>
            <a:r>
              <a:rPr lang="en-GB" sz="1100" b="0" i="0" u="none" strike="noStrike" cap="none" dirty="0">
                <a:solidFill>
                  <a:schemeClr val="dk1"/>
                </a:solidFill>
                <a:latin typeface="Montserrat Light"/>
                <a:ea typeface="Montserrat Light"/>
                <a:cs typeface="Montserrat Light"/>
                <a:sym typeface="Montserrat Light"/>
              </a:rPr>
              <a:t>In 2015, world leaders agreed to 17 Global Goals and you may want to consider these within your piece of work:</a:t>
            </a:r>
            <a:endParaRPr lang="en-GB" sz="1100" dirty="0">
              <a:solidFill>
                <a:schemeClr val="dk1"/>
              </a:solidFill>
              <a:latin typeface="Montserrat Light"/>
              <a:ea typeface="Montserrat Light"/>
              <a:cs typeface="Montserrat Light"/>
              <a:sym typeface="Montserrat Light"/>
            </a:endParaRPr>
          </a:p>
          <a:p>
            <a:pPr lvl="0">
              <a:lnSpc>
                <a:spcPct val="200000"/>
              </a:lnSpc>
              <a:spcBef>
                <a:spcPts val="1200"/>
              </a:spcBef>
              <a:buSzPts val="1000"/>
            </a:pPr>
            <a:r>
              <a:rPr lang="en-GB" sz="1100" i="0" u="none" strike="noStrike" cap="none" dirty="0">
                <a:solidFill>
                  <a:schemeClr val="tx1"/>
                </a:solidFill>
                <a:latin typeface="Montserrat Light"/>
                <a:ea typeface="Montserrat Light"/>
                <a:cs typeface="Montserrat Light"/>
                <a:sym typeface="Montserrat Light"/>
              </a:rPr>
              <a:t>No Poverty </a:t>
            </a:r>
            <a:r>
              <a:rPr lang="en-GB" sz="1100" i="0" u="none" strike="noStrike" cap="none" dirty="0">
                <a:solidFill>
                  <a:schemeClr val="tx2">
                    <a:lumMod val="75000"/>
                  </a:schemeClr>
                </a:solidFill>
                <a:latin typeface="Montserrat Light"/>
                <a:ea typeface="Montserrat Light"/>
                <a:cs typeface="Montserrat Light"/>
                <a:sym typeface="Montserrat Light"/>
              </a:rPr>
              <a:t>I</a:t>
            </a:r>
            <a:r>
              <a:rPr lang="en-GB" sz="1100" i="0" u="none" strike="noStrike" cap="none" dirty="0">
                <a:solidFill>
                  <a:schemeClr val="tx1"/>
                </a:solidFill>
                <a:latin typeface="Montserrat Light"/>
                <a:ea typeface="Montserrat Light"/>
                <a:cs typeface="Montserrat Light"/>
                <a:sym typeface="Montserrat Light"/>
              </a:rPr>
              <a:t> Zero Hunger </a:t>
            </a:r>
            <a:r>
              <a:rPr lang="en-GB" sz="1100" dirty="0">
                <a:solidFill>
                  <a:schemeClr val="tx2">
                    <a:lumMod val="75000"/>
                  </a:schemeClr>
                </a:solidFill>
                <a:latin typeface="Montserrat Light"/>
                <a:ea typeface="Montserrat Light"/>
                <a:cs typeface="Montserrat Light"/>
                <a:sym typeface="Montserrat Light"/>
              </a:rPr>
              <a:t>I</a:t>
            </a:r>
            <a:r>
              <a:rPr lang="en-GB" sz="1100" i="0" u="none" strike="noStrike" cap="none" dirty="0">
                <a:solidFill>
                  <a:schemeClr val="tx1"/>
                </a:solidFill>
                <a:latin typeface="Montserrat Light"/>
                <a:ea typeface="Montserrat Light"/>
                <a:cs typeface="Montserrat Light"/>
                <a:sym typeface="Montserrat Light"/>
              </a:rPr>
              <a:t> Good Heath &amp; Well-being </a:t>
            </a:r>
            <a:r>
              <a:rPr lang="en-GB" sz="1100" dirty="0">
                <a:solidFill>
                  <a:schemeClr val="tx2">
                    <a:lumMod val="75000"/>
                  </a:schemeClr>
                </a:solidFill>
                <a:latin typeface="Montserrat Light"/>
                <a:ea typeface="Montserrat Light"/>
                <a:cs typeface="Montserrat Light"/>
                <a:sym typeface="Montserrat Light"/>
              </a:rPr>
              <a:t>I</a:t>
            </a:r>
            <a:r>
              <a:rPr lang="en-GB" sz="1100" i="0" u="none" strike="noStrike" cap="none" dirty="0">
                <a:solidFill>
                  <a:srgbClr val="D8308A"/>
                </a:solidFill>
                <a:latin typeface="Montserrat Light"/>
                <a:ea typeface="Montserrat Light"/>
                <a:cs typeface="Montserrat Light"/>
                <a:sym typeface="Montserrat Light"/>
              </a:rPr>
              <a:t>        </a:t>
            </a:r>
            <a:r>
              <a:rPr lang="en-GB" sz="1100" b="1" i="0" u="none" strike="noStrike" cap="none" dirty="0">
                <a:solidFill>
                  <a:srgbClr val="D8308A"/>
                </a:solidFill>
                <a:latin typeface="Montserrat Light"/>
                <a:ea typeface="Montserrat Light"/>
                <a:cs typeface="Montserrat Light"/>
                <a:sym typeface="Montserrat Light"/>
              </a:rPr>
              <a:t>Quality Education </a:t>
            </a:r>
            <a:r>
              <a:rPr lang="en-GB" sz="1100" dirty="0">
                <a:solidFill>
                  <a:schemeClr val="tx2">
                    <a:lumMod val="75000"/>
                  </a:schemeClr>
                </a:solidFill>
                <a:latin typeface="Montserrat Light"/>
                <a:ea typeface="Montserrat Light"/>
                <a:cs typeface="Montserrat Light"/>
                <a:sym typeface="Montserrat Light"/>
              </a:rPr>
              <a:t>I</a:t>
            </a:r>
            <a:r>
              <a:rPr lang="en-GB" sz="1100" i="0" u="none" strike="noStrike" cap="none" dirty="0">
                <a:solidFill>
                  <a:schemeClr val="tx1"/>
                </a:solidFill>
                <a:latin typeface="Montserrat Light"/>
                <a:ea typeface="Montserrat Light"/>
                <a:cs typeface="Montserrat Light"/>
                <a:sym typeface="Montserrat Light"/>
              </a:rPr>
              <a:t> Gender Equality</a:t>
            </a:r>
            <a:r>
              <a:rPr lang="en-GB" sz="1100" dirty="0">
                <a:solidFill>
                  <a:schemeClr val="tx1"/>
                </a:solidFill>
                <a:latin typeface="Montserrat Light"/>
                <a:ea typeface="Montserrat Light"/>
                <a:cs typeface="Montserrat Light"/>
                <a:sym typeface="Montserrat Light"/>
              </a:rPr>
              <a:t> </a:t>
            </a:r>
            <a:r>
              <a:rPr lang="en-GB" sz="1100" dirty="0">
                <a:solidFill>
                  <a:schemeClr val="tx2">
                    <a:lumMod val="75000"/>
                  </a:schemeClr>
                </a:solidFill>
                <a:latin typeface="Montserrat Light"/>
                <a:ea typeface="Montserrat Light"/>
                <a:cs typeface="Montserrat Light"/>
                <a:sym typeface="Montserrat Light"/>
              </a:rPr>
              <a:t>I</a:t>
            </a:r>
            <a:r>
              <a:rPr lang="en-GB" sz="1100" dirty="0">
                <a:solidFill>
                  <a:schemeClr val="tx1"/>
                </a:solidFill>
                <a:latin typeface="Montserrat Light"/>
                <a:ea typeface="Montserrat Light"/>
                <a:cs typeface="Montserrat Light"/>
                <a:sym typeface="Montserrat Light"/>
              </a:rPr>
              <a:t> Clean Water &amp; Sanitation </a:t>
            </a:r>
            <a:r>
              <a:rPr lang="en-GB" sz="1100" dirty="0">
                <a:solidFill>
                  <a:schemeClr val="tx2">
                    <a:lumMod val="75000"/>
                  </a:schemeClr>
                </a:solidFill>
                <a:latin typeface="Montserrat Light"/>
                <a:ea typeface="Montserrat Light"/>
                <a:cs typeface="Montserrat Light"/>
                <a:sym typeface="Montserrat Light"/>
              </a:rPr>
              <a:t>I</a:t>
            </a:r>
            <a:r>
              <a:rPr lang="en-GB" sz="1100" dirty="0">
                <a:solidFill>
                  <a:schemeClr val="tx1"/>
                </a:solidFill>
                <a:latin typeface="Montserrat Light"/>
                <a:ea typeface="Montserrat Light"/>
                <a:cs typeface="Montserrat Light"/>
                <a:sym typeface="Montserrat Light"/>
              </a:rPr>
              <a:t> </a:t>
            </a:r>
            <a:r>
              <a:rPr lang="en-GB" sz="1100" i="0" u="none" strike="noStrike" cap="none" dirty="0">
                <a:solidFill>
                  <a:schemeClr val="tx1"/>
                </a:solidFill>
                <a:latin typeface="Montserrat Light"/>
                <a:ea typeface="Montserrat Light"/>
                <a:cs typeface="Montserrat Light"/>
                <a:sym typeface="Montserrat Light"/>
              </a:rPr>
              <a:t> Affordable &amp; Clean Energy </a:t>
            </a:r>
            <a:r>
              <a:rPr lang="en-GB" sz="1100" dirty="0">
                <a:solidFill>
                  <a:schemeClr val="tx2">
                    <a:lumMod val="75000"/>
                  </a:schemeClr>
                </a:solidFill>
                <a:latin typeface="Montserrat Light"/>
                <a:ea typeface="Montserrat Light"/>
                <a:cs typeface="Montserrat Light"/>
                <a:sym typeface="Montserrat Light"/>
              </a:rPr>
              <a:t>I</a:t>
            </a:r>
            <a:r>
              <a:rPr lang="en-GB" sz="1100" i="0" u="none" strike="noStrike" cap="none" dirty="0">
                <a:solidFill>
                  <a:schemeClr val="tx1"/>
                </a:solidFill>
                <a:latin typeface="Montserrat Light"/>
                <a:ea typeface="Montserrat Light"/>
                <a:cs typeface="Montserrat Light"/>
                <a:sym typeface="Montserrat Light"/>
              </a:rPr>
              <a:t> Decent Work &amp; Economic Growth </a:t>
            </a:r>
            <a:r>
              <a:rPr lang="en-GB" sz="1100" dirty="0">
                <a:solidFill>
                  <a:schemeClr val="tx2">
                    <a:lumMod val="75000"/>
                  </a:schemeClr>
                </a:solidFill>
                <a:latin typeface="Montserrat Light"/>
                <a:ea typeface="Montserrat Light"/>
                <a:cs typeface="Montserrat Light"/>
                <a:sym typeface="Montserrat Light"/>
              </a:rPr>
              <a:t>I</a:t>
            </a:r>
            <a:r>
              <a:rPr lang="en-GB" sz="1100" i="0" u="none" strike="noStrike" cap="none" dirty="0">
                <a:solidFill>
                  <a:schemeClr val="tx1"/>
                </a:solidFill>
                <a:latin typeface="Montserrat Light"/>
                <a:ea typeface="Montserrat Light"/>
                <a:cs typeface="Montserrat Light"/>
                <a:sym typeface="Montserrat Light"/>
              </a:rPr>
              <a:t> Industry, Innovation &amp; Infrastructure </a:t>
            </a:r>
            <a:r>
              <a:rPr lang="en-GB" sz="1100" dirty="0">
                <a:solidFill>
                  <a:schemeClr val="tx2">
                    <a:lumMod val="75000"/>
                  </a:schemeClr>
                </a:solidFill>
                <a:latin typeface="Montserrat Light"/>
                <a:ea typeface="Montserrat Light"/>
                <a:cs typeface="Montserrat Light"/>
                <a:sym typeface="Montserrat Light"/>
              </a:rPr>
              <a:t>I</a:t>
            </a:r>
            <a:r>
              <a:rPr lang="en-GB" sz="1100" dirty="0">
                <a:solidFill>
                  <a:schemeClr val="tx1"/>
                </a:solidFill>
                <a:latin typeface="Montserrat Light"/>
                <a:ea typeface="Montserrat Light"/>
                <a:cs typeface="Montserrat Light"/>
                <a:sym typeface="Montserrat Light"/>
              </a:rPr>
              <a:t>  </a:t>
            </a:r>
            <a:r>
              <a:rPr lang="en-GB" sz="1100" b="1" i="0" u="none" strike="noStrike" cap="none" dirty="0">
                <a:solidFill>
                  <a:srgbClr val="D8308A"/>
                </a:solidFill>
                <a:latin typeface="Montserrat Light"/>
                <a:ea typeface="Montserrat Light"/>
                <a:cs typeface="Montserrat Light"/>
                <a:sym typeface="Montserrat Light"/>
              </a:rPr>
              <a:t>Reduced Inequalities </a:t>
            </a:r>
            <a:r>
              <a:rPr lang="en-GB" sz="1100" dirty="0">
                <a:solidFill>
                  <a:schemeClr val="tx2">
                    <a:lumMod val="75000"/>
                  </a:schemeClr>
                </a:solidFill>
                <a:latin typeface="Montserrat Light"/>
                <a:ea typeface="Montserrat Light"/>
                <a:cs typeface="Montserrat Light"/>
                <a:sym typeface="Montserrat Light"/>
              </a:rPr>
              <a:t>I</a:t>
            </a:r>
            <a:r>
              <a:rPr lang="en-GB" sz="1100" dirty="0">
                <a:solidFill>
                  <a:srgbClr val="D8308A"/>
                </a:solidFill>
                <a:latin typeface="Montserrat Light"/>
                <a:ea typeface="Montserrat Light"/>
                <a:cs typeface="Montserrat Light"/>
                <a:sym typeface="Montserrat Light"/>
              </a:rPr>
              <a:t> </a:t>
            </a:r>
            <a:r>
              <a:rPr lang="en-GB" sz="1100" b="1" i="0" u="none" strike="noStrike" cap="none" dirty="0">
                <a:solidFill>
                  <a:srgbClr val="D8308A"/>
                </a:solidFill>
                <a:latin typeface="Montserrat Light"/>
                <a:ea typeface="Montserrat Light"/>
                <a:cs typeface="Montserrat Light"/>
                <a:sym typeface="Montserrat Light"/>
              </a:rPr>
              <a:t>Sustainable Cities &amp; Communities </a:t>
            </a:r>
            <a:r>
              <a:rPr lang="en-GB" sz="1100" b="1" dirty="0">
                <a:solidFill>
                  <a:schemeClr val="tx2">
                    <a:lumMod val="75000"/>
                  </a:schemeClr>
                </a:solidFill>
                <a:latin typeface="Montserrat Light"/>
                <a:ea typeface="Montserrat Light"/>
                <a:cs typeface="Montserrat Light"/>
                <a:sym typeface="Montserrat Light"/>
              </a:rPr>
              <a:t>I</a:t>
            </a:r>
            <a:r>
              <a:rPr lang="en-GB" sz="1100" b="0" i="0" u="none" strike="noStrike" cap="none" dirty="0">
                <a:solidFill>
                  <a:schemeClr val="tx1"/>
                </a:solidFill>
                <a:latin typeface="Montserrat Light"/>
                <a:ea typeface="Montserrat Light"/>
                <a:cs typeface="Montserrat Light"/>
                <a:sym typeface="Montserrat Light"/>
              </a:rPr>
              <a:t> Responsible Consumption &amp; Production </a:t>
            </a:r>
            <a:r>
              <a:rPr lang="en-GB" sz="1100" b="1" dirty="0">
                <a:solidFill>
                  <a:schemeClr val="tx2">
                    <a:lumMod val="75000"/>
                  </a:schemeClr>
                </a:solidFill>
                <a:latin typeface="Montserrat Light"/>
                <a:ea typeface="Montserrat Light"/>
                <a:cs typeface="Montserrat Light"/>
                <a:sym typeface="Montserrat Light"/>
              </a:rPr>
              <a:t>I</a:t>
            </a:r>
            <a:r>
              <a:rPr lang="en-GB" sz="1100" b="0" i="0" u="none" strike="noStrike" cap="none" dirty="0">
                <a:solidFill>
                  <a:schemeClr val="tx1"/>
                </a:solidFill>
                <a:latin typeface="Montserrat Light"/>
                <a:ea typeface="Montserrat Light"/>
                <a:cs typeface="Montserrat Light"/>
                <a:sym typeface="Montserrat Light"/>
              </a:rPr>
              <a:t> Climate Action </a:t>
            </a:r>
            <a:r>
              <a:rPr lang="en-GB" sz="1100" b="1" dirty="0">
                <a:solidFill>
                  <a:schemeClr val="tx2">
                    <a:lumMod val="75000"/>
                  </a:schemeClr>
                </a:solidFill>
                <a:latin typeface="Montserrat Light"/>
                <a:ea typeface="Montserrat Light"/>
                <a:cs typeface="Montserrat Light"/>
                <a:sym typeface="Montserrat Light"/>
              </a:rPr>
              <a:t>I</a:t>
            </a:r>
            <a:r>
              <a:rPr lang="en-GB" sz="1100" b="0" i="0" u="none" strike="noStrike" cap="none" dirty="0">
                <a:solidFill>
                  <a:schemeClr val="tx1"/>
                </a:solidFill>
                <a:latin typeface="Montserrat Light"/>
                <a:ea typeface="Montserrat Light"/>
                <a:cs typeface="Montserrat Light"/>
                <a:sym typeface="Montserrat Light"/>
              </a:rPr>
              <a:t> Life Below Water </a:t>
            </a:r>
            <a:r>
              <a:rPr lang="en-GB" sz="1100" b="1" dirty="0">
                <a:solidFill>
                  <a:schemeClr val="tx2">
                    <a:lumMod val="75000"/>
                  </a:schemeClr>
                </a:solidFill>
                <a:latin typeface="Montserrat Light"/>
                <a:ea typeface="Montserrat Light"/>
                <a:cs typeface="Montserrat Light"/>
                <a:sym typeface="Montserrat Light"/>
              </a:rPr>
              <a:t>I</a:t>
            </a:r>
            <a:r>
              <a:rPr lang="en-GB" sz="1100" b="0" i="0" u="none" strike="noStrike" cap="none" dirty="0">
                <a:solidFill>
                  <a:schemeClr val="tx1"/>
                </a:solidFill>
                <a:latin typeface="Montserrat Light"/>
                <a:ea typeface="Montserrat Light"/>
                <a:cs typeface="Montserrat Light"/>
                <a:sym typeface="Montserrat Light"/>
              </a:rPr>
              <a:t> Life on Land </a:t>
            </a:r>
            <a:r>
              <a:rPr lang="en-GB" sz="1100" b="1" dirty="0">
                <a:solidFill>
                  <a:schemeClr val="tx2">
                    <a:lumMod val="75000"/>
                  </a:schemeClr>
                </a:solidFill>
                <a:latin typeface="Montserrat Light"/>
                <a:ea typeface="Montserrat Light"/>
                <a:cs typeface="Montserrat Light"/>
                <a:sym typeface="Montserrat Light"/>
              </a:rPr>
              <a:t>I</a:t>
            </a:r>
            <a:r>
              <a:rPr lang="en-GB" sz="1100" b="0" i="0" u="none" strike="noStrike" cap="none" dirty="0">
                <a:solidFill>
                  <a:schemeClr val="tx1"/>
                </a:solidFill>
                <a:latin typeface="Montserrat Light"/>
                <a:ea typeface="Montserrat Light"/>
                <a:cs typeface="Montserrat Light"/>
                <a:sym typeface="Montserrat Light"/>
              </a:rPr>
              <a:t> Peace Justice &amp; Strong Institutions </a:t>
            </a:r>
            <a:r>
              <a:rPr lang="en-GB" sz="1100" b="1" dirty="0">
                <a:solidFill>
                  <a:schemeClr val="tx2">
                    <a:lumMod val="75000"/>
                  </a:schemeClr>
                </a:solidFill>
                <a:latin typeface="Montserrat Light"/>
                <a:ea typeface="Montserrat Light"/>
                <a:cs typeface="Montserrat Light"/>
                <a:sym typeface="Montserrat Light"/>
              </a:rPr>
              <a:t>I</a:t>
            </a:r>
            <a:r>
              <a:rPr lang="en-GB" sz="1100" b="0" i="0" u="none" strike="noStrike" cap="none" dirty="0">
                <a:solidFill>
                  <a:schemeClr val="tx1"/>
                </a:solidFill>
                <a:latin typeface="Montserrat Light"/>
                <a:ea typeface="Montserrat Light"/>
                <a:cs typeface="Montserrat Light"/>
                <a:sym typeface="Montserrat Light"/>
              </a:rPr>
              <a:t> Partnerships for the Goals</a:t>
            </a:r>
            <a:endParaRPr lang="en-GB" sz="1100" dirty="0">
              <a:solidFill>
                <a:schemeClr val="tx1"/>
              </a:solidFill>
            </a:endParaRPr>
          </a:p>
          <a:p>
            <a:pPr marL="0" marR="0" lvl="0" indent="0" algn="l" rtl="0">
              <a:lnSpc>
                <a:spcPct val="115000"/>
              </a:lnSpc>
              <a:spcBef>
                <a:spcPts val="1200"/>
              </a:spcBef>
              <a:spcAft>
                <a:spcPts val="0"/>
              </a:spcAft>
              <a:buClr>
                <a:srgbClr val="000000"/>
              </a:buClr>
              <a:buSzPts val="1000"/>
              <a:buFont typeface="Arial"/>
              <a:buNone/>
            </a:pPr>
            <a:endParaRPr lang="en-GB" sz="10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dirty="0">
              <a:solidFill>
                <a:schemeClr val="dk1"/>
              </a:solidFill>
              <a:latin typeface="Montserrat Light"/>
              <a:ea typeface="Montserrat Light"/>
              <a:cs typeface="Montserrat Light"/>
              <a:sym typeface="Montserrat Light"/>
            </a:endParaRPr>
          </a:p>
          <a:p>
            <a:pPr marL="12700" marR="12700" lvl="0" indent="0" algn="l" rtl="0">
              <a:lnSpc>
                <a:spcPct val="109000"/>
              </a:lnSpc>
              <a:spcBef>
                <a:spcPts val="1200"/>
              </a:spcBef>
              <a:spcAft>
                <a:spcPts val="0"/>
              </a:spcAft>
              <a:buClr>
                <a:srgbClr val="000000"/>
              </a:buClr>
              <a:buSzPts val="1100"/>
              <a:buFont typeface="Arial"/>
              <a:buNone/>
            </a:pPr>
            <a:endParaRPr sz="1100" b="0" i="0" u="none" strike="noStrike" cap="none" dirty="0">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1200"/>
              </a:spcAft>
              <a:buClr>
                <a:srgbClr val="000000"/>
              </a:buClr>
              <a:buSzPts val="100"/>
              <a:buFont typeface="Arial"/>
              <a:buNone/>
            </a:pPr>
            <a:endParaRPr sz="100" b="0" i="0" u="sng" strike="noStrike" cap="none" dirty="0">
              <a:solidFill>
                <a:schemeClr val="dk1"/>
              </a:solidFill>
              <a:latin typeface="Montserrat Light"/>
              <a:ea typeface="Montserrat Light"/>
              <a:cs typeface="Montserrat Light"/>
              <a:sym typeface="Montserrat Light"/>
            </a:endParaRPr>
          </a:p>
        </p:txBody>
      </p:sp>
      <p:sp>
        <p:nvSpPr>
          <p:cNvPr id="103" name="Google Shape;103;p5"/>
          <p:cNvSpPr txBox="1"/>
          <p:nvPr/>
        </p:nvSpPr>
        <p:spPr>
          <a:xfrm>
            <a:off x="160000" y="4772150"/>
            <a:ext cx="34785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CCCCCC"/>
                </a:solidFill>
                <a:latin typeface="Poppins Light"/>
                <a:ea typeface="Poppins Light"/>
                <a:cs typeface="Poppins Light"/>
                <a:sym typeface="Poppins Light"/>
              </a:rPr>
              <a:t>9  |  Ideas </a:t>
            </a:r>
            <a:r>
              <a:rPr lang="en" sz="800" b="0" i="0" u="none" strike="noStrike" cap="none" dirty="0">
                <a:solidFill>
                  <a:srgbClr val="CCCCCC"/>
                </a:solidFill>
                <a:latin typeface="Poppins Light"/>
                <a:ea typeface="Poppins Light"/>
                <a:cs typeface="Poppins Light"/>
                <a:sym typeface="Poppins Light"/>
              </a:rPr>
              <a:t>Foundation brief</a:t>
            </a:r>
            <a:endParaRPr sz="800" b="0" i="0" u="none" strike="noStrike" cap="none" dirty="0">
              <a:solidFill>
                <a:srgbClr val="CCCCCC"/>
              </a:solidFill>
              <a:latin typeface="Poppins Light"/>
              <a:ea typeface="Poppins Light"/>
              <a:cs typeface="Poppins Light"/>
              <a:sym typeface="Poppins Light"/>
            </a:endParaRPr>
          </a:p>
        </p:txBody>
      </p:sp>
      <p:pic>
        <p:nvPicPr>
          <p:cNvPr id="108" name="Google Shape;108;p5"/>
          <p:cNvPicPr preferRelativeResize="0"/>
          <p:nvPr/>
        </p:nvPicPr>
        <p:blipFill rotWithShape="1">
          <a:blip r:embed="rId3" cstate="hqprint">
            <a:alphaModFix/>
            <a:extLst>
              <a:ext uri="{28A0092B-C50C-407E-A947-70E740481C1C}">
                <a14:useLocalDpi xmlns:a14="http://schemas.microsoft.com/office/drawing/2010/main"/>
              </a:ext>
            </a:extLst>
          </a:blip>
          <a:srcRect t="-10882"/>
          <a:stretch/>
        </p:blipFill>
        <p:spPr>
          <a:xfrm>
            <a:off x="8327376" y="219801"/>
            <a:ext cx="368524" cy="397381"/>
          </a:xfrm>
          <a:prstGeom prst="rect">
            <a:avLst/>
          </a:prstGeom>
          <a:noFill/>
          <a:ln>
            <a:noFill/>
          </a:ln>
        </p:spPr>
      </p:pic>
      <p:pic>
        <p:nvPicPr>
          <p:cNvPr id="4" name="Picture 3">
            <a:extLst>
              <a:ext uri="{FF2B5EF4-FFF2-40B4-BE49-F238E27FC236}">
                <a16:creationId xmlns:a16="http://schemas.microsoft.com/office/drawing/2014/main" id="{4B02BEDD-D644-144C-B0C9-89776CB9111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47900" y="1900170"/>
            <a:ext cx="3048000" cy="1085850"/>
          </a:xfrm>
          <a:prstGeom prst="rect">
            <a:avLst/>
          </a:prstGeom>
        </p:spPr>
      </p:pic>
    </p:spTree>
    <p:extLst>
      <p:ext uri="{BB962C8B-B14F-4D97-AF65-F5344CB8AC3E}">
        <p14:creationId xmlns:p14="http://schemas.microsoft.com/office/powerpoint/2010/main" val="12596014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926</TotalTime>
  <Words>2269</Words>
  <Application>Microsoft Macintosh PowerPoint</Application>
  <PresentationFormat>On-screen Show (16:9)</PresentationFormat>
  <Paragraphs>218</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Montserrat Light</vt:lpstr>
      <vt:lpstr>Arial</vt:lpstr>
      <vt:lpstr>Wingdings</vt:lpstr>
      <vt:lpstr>Poppins Light</vt:lpstr>
      <vt:lpstr>Montserrat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Amanda Hay</cp:lastModifiedBy>
  <cp:revision>110</cp:revision>
  <dcterms:modified xsi:type="dcterms:W3CDTF">2022-03-30T09:51:54Z</dcterms:modified>
</cp:coreProperties>
</file>