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70"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25"/>
    <p:restoredTop sz="94504"/>
  </p:normalViewPr>
  <p:slideViewPr>
    <p:cSldViewPr snapToGrid="0">
      <p:cViewPr varScale="1">
        <p:scale>
          <a:sx n="93" d="100"/>
          <a:sy n="93" d="100"/>
        </p:scale>
        <p:origin x="200" y="9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744c1d7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744c1d7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7043ee80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7043ee80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70f6d571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70f6d571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79ce58cd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79ce58cd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79ce58cd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79ce58c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7043ee80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7043ee80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7043ee80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7043ee8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4a8c1ccd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4a8c1ccd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7043ee80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7043ee80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70f6d571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70f6d57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053A-E60A-3047-98EF-DF9762CD97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E6AD4A4-D3F9-E04F-9D44-A38318BB1A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21C0C1-E17D-9F4C-9E09-9F5CCCD003A2}"/>
              </a:ext>
            </a:extLst>
          </p:cNvPr>
          <p:cNvSpPr>
            <a:spLocks noGrp="1"/>
          </p:cNvSpPr>
          <p:nvPr>
            <p:ph type="dt" sz="half" idx="10"/>
          </p:nvPr>
        </p:nvSpPr>
        <p:spPr/>
        <p:txBody>
          <a:bodyPr/>
          <a:lstStyle/>
          <a:p>
            <a:fld id="{C75F2D72-5FBF-594F-B02E-EFC393774B6A}" type="datetimeFigureOut">
              <a:rPr lang="en-US" smtClean="0"/>
              <a:t>5/19/20</a:t>
            </a:fld>
            <a:endParaRPr lang="en-US"/>
          </a:p>
        </p:txBody>
      </p:sp>
      <p:sp>
        <p:nvSpPr>
          <p:cNvPr id="5" name="Footer Placeholder 4">
            <a:extLst>
              <a:ext uri="{FF2B5EF4-FFF2-40B4-BE49-F238E27FC236}">
                <a16:creationId xmlns:a16="http://schemas.microsoft.com/office/drawing/2014/main" id="{D5C1D3D2-6B00-9742-A6D8-2B9D9A993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50C59-AFB8-B843-BABB-0EA1CDD76758}"/>
              </a:ext>
            </a:extLst>
          </p:cNvPr>
          <p:cNvSpPr>
            <a:spLocks noGrp="1"/>
          </p:cNvSpPr>
          <p:nvPr>
            <p:ph type="sldNum" sz="quarter" idx="12"/>
          </p:nvPr>
        </p:nvSpPr>
        <p:spPr/>
        <p:txBody>
          <a:bodyPr/>
          <a:lstStyle/>
          <a:p>
            <a:fld id="{4AAF4F63-754C-AC47-99BD-F3A59A269966}" type="slidenum">
              <a:rPr lang="en-US" smtClean="0"/>
              <a:t>‹#›</a:t>
            </a:fld>
            <a:endParaRPr lang="en-US"/>
          </a:p>
        </p:txBody>
      </p:sp>
    </p:spTree>
    <p:extLst>
      <p:ext uri="{BB962C8B-B14F-4D97-AF65-F5344CB8AC3E}">
        <p14:creationId xmlns:p14="http://schemas.microsoft.com/office/powerpoint/2010/main" val="421864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playlist?list=PLrIO2ysCa6RlmDYWPGYtXbO_1XuEXn4_Y"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tiktok.com/tag/shouldhavegonetospecsavers" TargetMode="External"/><Relationship Id="rId4" Type="http://schemas.openxmlformats.org/officeDocument/2006/relationships/hyperlink" Target="https://www.instagram.com/specsav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b-odF3szp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youtube.com/watch?v=tn6EKVbGcP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pecsavers.co.uk/screeningforschool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9175" y="-125"/>
            <a:ext cx="9144000" cy="4043400"/>
          </a:xfrm>
          <a:prstGeom prst="rect">
            <a:avLst/>
          </a:prstGeom>
          <a:solidFill>
            <a:srgbClr val="007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1152144" y="824424"/>
            <a:ext cx="6583680" cy="9312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solidFill>
                  <a:srgbClr val="FFFFFF"/>
                </a:solidFill>
              </a:rPr>
              <a:t>      Creative Communication</a:t>
            </a:r>
            <a:endParaRPr sz="3200" b="1" dirty="0">
              <a:solidFill>
                <a:srgbClr val="FFFFFF"/>
              </a:solidFill>
            </a:endParaRPr>
          </a:p>
          <a:p>
            <a:pPr marL="0" lvl="0" indent="0" algn="l" rtl="0">
              <a:spcBef>
                <a:spcPts val="0"/>
              </a:spcBef>
              <a:spcAft>
                <a:spcPts val="0"/>
              </a:spcAft>
              <a:buNone/>
            </a:pPr>
            <a:endParaRPr lang="en-GB" sz="2400" b="1" dirty="0">
              <a:solidFill>
                <a:srgbClr val="FFFFFF"/>
              </a:solidFill>
            </a:endParaRPr>
          </a:p>
          <a:p>
            <a:pPr marL="0" lvl="0" indent="0" algn="l" rtl="0">
              <a:spcBef>
                <a:spcPts val="0"/>
              </a:spcBef>
              <a:spcAft>
                <a:spcPts val="0"/>
              </a:spcAft>
              <a:buNone/>
            </a:pPr>
            <a:endParaRPr lang="en-GB" sz="2400" b="1" dirty="0">
              <a:solidFill>
                <a:srgbClr val="FFFFFF"/>
              </a:solidFill>
            </a:endParaRPr>
          </a:p>
          <a:p>
            <a:pPr marL="0" lvl="0" indent="0" algn="l" rtl="0">
              <a:spcBef>
                <a:spcPts val="0"/>
              </a:spcBef>
              <a:spcAft>
                <a:spcPts val="0"/>
              </a:spcAft>
              <a:buNone/>
            </a:pPr>
            <a:r>
              <a:rPr lang="en-GB" sz="2400" b="1" dirty="0">
                <a:solidFill>
                  <a:srgbClr val="FFFFFF"/>
                </a:solidFill>
              </a:rPr>
              <a:t>Your task: help Specsavers persuade young people to get their eyes tested regularly.</a:t>
            </a:r>
            <a:endParaRPr sz="2400" b="1" dirty="0">
              <a:solidFill>
                <a:srgbClr val="FFFFFF"/>
              </a:solidFill>
            </a:endParaRPr>
          </a:p>
        </p:txBody>
      </p:sp>
      <p:pic>
        <p:nvPicPr>
          <p:cNvPr id="56" name="Google Shape;56;p13"/>
          <p:cNvPicPr preferRelativeResize="0"/>
          <p:nvPr/>
        </p:nvPicPr>
        <p:blipFill>
          <a:blip r:embed="rId3">
            <a:alphaModFix/>
          </a:blip>
          <a:stretch>
            <a:fillRect/>
          </a:stretch>
        </p:blipFill>
        <p:spPr>
          <a:xfrm>
            <a:off x="513799" y="4408012"/>
            <a:ext cx="1945475" cy="562575"/>
          </a:xfrm>
          <a:prstGeom prst="rect">
            <a:avLst/>
          </a:prstGeom>
          <a:noFill/>
          <a:ln>
            <a:noFill/>
          </a:ln>
        </p:spPr>
      </p:pic>
      <p:pic>
        <p:nvPicPr>
          <p:cNvPr id="57" name="Google Shape;57;p13"/>
          <p:cNvPicPr preferRelativeResize="0"/>
          <p:nvPr/>
        </p:nvPicPr>
        <p:blipFill>
          <a:blip r:embed="rId4">
            <a:alphaModFix/>
          </a:blip>
          <a:stretch>
            <a:fillRect/>
          </a:stretch>
        </p:blipFill>
        <p:spPr>
          <a:xfrm>
            <a:off x="7030575" y="4355913"/>
            <a:ext cx="1666875" cy="666750"/>
          </a:xfrm>
          <a:prstGeom prst="rect">
            <a:avLst/>
          </a:prstGeom>
          <a:noFill/>
          <a:ln>
            <a:noFill/>
          </a:ln>
        </p:spPr>
      </p:pic>
      <p:pic>
        <p:nvPicPr>
          <p:cNvPr id="58" name="Google Shape;58;p13"/>
          <p:cNvPicPr preferRelativeResize="0"/>
          <p:nvPr/>
        </p:nvPicPr>
        <p:blipFill>
          <a:blip r:embed="rId5">
            <a:alphaModFix/>
          </a:blip>
          <a:stretch>
            <a:fillRect/>
          </a:stretch>
        </p:blipFill>
        <p:spPr>
          <a:xfrm>
            <a:off x="3630038" y="4124716"/>
            <a:ext cx="1883925" cy="964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Your task … part 1</a:t>
            </a:r>
            <a:endParaRPr b="1">
              <a:solidFill>
                <a:srgbClr val="007244"/>
              </a:solidFill>
            </a:endParaRPr>
          </a:p>
        </p:txBody>
      </p:sp>
      <p:sp>
        <p:nvSpPr>
          <p:cNvPr id="108" name="Google Shape;108;p21"/>
          <p:cNvSpPr txBox="1">
            <a:spLocks noGrp="1"/>
          </p:cNvSpPr>
          <p:nvPr>
            <p:ph type="body" idx="1"/>
          </p:nvPr>
        </p:nvSpPr>
        <p:spPr>
          <a:xfrm>
            <a:off x="311700" y="695274"/>
            <a:ext cx="8520600" cy="4448225"/>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500"/>
              </a:spcBef>
              <a:spcAft>
                <a:spcPts val="0"/>
              </a:spcAft>
              <a:buSzPts val="1800"/>
              <a:buAutoNum type="arabicPeriod"/>
            </a:pPr>
            <a:r>
              <a:rPr lang="en-GB" dirty="0"/>
              <a:t>Do some research on the </a:t>
            </a:r>
            <a:r>
              <a:rPr lang="en-GB" dirty="0" err="1"/>
              <a:t>SpecSavers</a:t>
            </a:r>
            <a:r>
              <a:rPr lang="en-GB" dirty="0"/>
              <a:t> brand, products and image -</a:t>
            </a:r>
            <a:br>
              <a:rPr lang="en-GB" dirty="0"/>
            </a:br>
            <a:r>
              <a:rPr lang="en-GB" dirty="0"/>
              <a:t>take a look at the adverts and other links on the last page of this briefing.</a:t>
            </a:r>
            <a:endParaRPr dirty="0"/>
          </a:p>
          <a:p>
            <a:pPr marL="457200" lvl="0" indent="-342900" algn="l" rtl="0">
              <a:lnSpc>
                <a:spcPct val="100000"/>
              </a:lnSpc>
              <a:spcBef>
                <a:spcPts val="500"/>
              </a:spcBef>
              <a:spcAft>
                <a:spcPts val="0"/>
              </a:spcAft>
              <a:buSzPts val="1800"/>
              <a:buAutoNum type="arabicPeriod"/>
            </a:pPr>
            <a:r>
              <a:rPr lang="en-GB" dirty="0"/>
              <a:t>Try out several ideas before choosing the best one.</a:t>
            </a:r>
            <a:endParaRPr dirty="0"/>
          </a:p>
          <a:p>
            <a:pPr marL="457200" lvl="0" indent="-342900" algn="l" rtl="0">
              <a:lnSpc>
                <a:spcPct val="100000"/>
              </a:lnSpc>
              <a:spcBef>
                <a:spcPts val="500"/>
              </a:spcBef>
              <a:spcAft>
                <a:spcPts val="0"/>
              </a:spcAft>
              <a:buSzPts val="1800"/>
              <a:buAutoNum type="arabicPeriod"/>
            </a:pPr>
            <a:r>
              <a:rPr lang="en-GB" dirty="0"/>
              <a:t>Present your proposal using a few words, plus images or video in one of the following formats:</a:t>
            </a:r>
            <a:endParaRPr dirty="0"/>
          </a:p>
          <a:p>
            <a:pPr marL="914400" lvl="0" indent="-342900" algn="l" rtl="0">
              <a:lnSpc>
                <a:spcPct val="100000"/>
              </a:lnSpc>
              <a:spcBef>
                <a:spcPts val="500"/>
              </a:spcBef>
              <a:spcAft>
                <a:spcPts val="0"/>
              </a:spcAft>
              <a:buSzPts val="1800"/>
              <a:buChar char="●"/>
            </a:pPr>
            <a:r>
              <a:rPr lang="en-GB" dirty="0"/>
              <a:t>a poster (as on a billboard, bus or an advert in a magazine)</a:t>
            </a:r>
            <a:endParaRPr dirty="0"/>
          </a:p>
          <a:p>
            <a:pPr marL="914400" lvl="0" indent="-342900" algn="l" rtl="0">
              <a:lnSpc>
                <a:spcPct val="100000"/>
              </a:lnSpc>
              <a:spcBef>
                <a:spcPts val="500"/>
              </a:spcBef>
              <a:spcAft>
                <a:spcPts val="0"/>
              </a:spcAft>
              <a:buSzPts val="1800"/>
              <a:buChar char="●"/>
            </a:pPr>
            <a:r>
              <a:rPr lang="en-GB" dirty="0"/>
              <a:t>an Instagram post or story</a:t>
            </a:r>
            <a:endParaRPr dirty="0"/>
          </a:p>
          <a:p>
            <a:pPr marL="914400" lvl="0" indent="-342900" algn="l" rtl="0">
              <a:lnSpc>
                <a:spcPct val="100000"/>
              </a:lnSpc>
              <a:spcBef>
                <a:spcPts val="500"/>
              </a:spcBef>
              <a:spcAft>
                <a:spcPts val="0"/>
              </a:spcAft>
              <a:buSzPts val="1800"/>
              <a:buChar char="●"/>
            </a:pPr>
            <a:r>
              <a:rPr lang="en-GB" dirty="0"/>
              <a:t>a </a:t>
            </a:r>
            <a:r>
              <a:rPr lang="en-GB" dirty="0" err="1"/>
              <a:t>TikTok</a:t>
            </a:r>
            <a:r>
              <a:rPr lang="en-GB" dirty="0"/>
              <a:t> or other ‘looping video’ format</a:t>
            </a:r>
            <a:endParaRPr dirty="0"/>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r>
              <a:rPr lang="en-GB" dirty="0"/>
              <a:t>You don’t need any fancy equipment. We’re interested in your ideas as well as what the proposal actually looks like</a:t>
            </a:r>
            <a:endParaRPr dirty="0"/>
          </a:p>
          <a:p>
            <a:pPr marL="0" lvl="0" indent="0" algn="l" rtl="0">
              <a:lnSpc>
                <a:spcPct val="100000"/>
              </a:lnSpc>
              <a:spcBef>
                <a:spcPts val="500"/>
              </a:spcBef>
              <a:spcAft>
                <a:spcPts val="0"/>
              </a:spcAft>
              <a:buNone/>
            </a:pPr>
            <a:r>
              <a:rPr lang="en-GB" dirty="0"/>
              <a:t>Simply email your image/post/video  to your teacher along with the written explanation of why you chose what you did (see next slide).</a:t>
            </a:r>
            <a:endParaRPr dirty="0"/>
          </a:p>
          <a:p>
            <a:pPr marL="0" lvl="0" indent="0" algn="l" rtl="0">
              <a:lnSpc>
                <a:spcPct val="100000"/>
              </a:lnSpc>
              <a:spcBef>
                <a:spcPts val="5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Your task … part 2</a:t>
            </a:r>
            <a:endParaRPr b="1">
              <a:solidFill>
                <a:srgbClr val="007244"/>
              </a:solidFill>
            </a:endParaRPr>
          </a:p>
        </p:txBody>
      </p:sp>
      <p:sp>
        <p:nvSpPr>
          <p:cNvPr id="114" name="Google Shape;114;p22"/>
          <p:cNvSpPr txBox="1">
            <a:spLocks noGrp="1"/>
          </p:cNvSpPr>
          <p:nvPr>
            <p:ph type="body" idx="1"/>
          </p:nvPr>
        </p:nvSpPr>
        <p:spPr>
          <a:xfrm>
            <a:off x="311700" y="636724"/>
            <a:ext cx="8520600" cy="433596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000" dirty="0"/>
              <a:t>This is an </a:t>
            </a:r>
            <a:r>
              <a:rPr lang="en-GB" sz="2000" b="1" i="1" dirty="0"/>
              <a:t>English </a:t>
            </a:r>
            <a:r>
              <a:rPr lang="en-GB" sz="2000" dirty="0"/>
              <a:t>project.</a:t>
            </a:r>
          </a:p>
          <a:p>
            <a:pPr marL="0" lvl="0" indent="0" algn="l" rtl="0">
              <a:lnSpc>
                <a:spcPct val="100000"/>
              </a:lnSpc>
              <a:spcBef>
                <a:spcPts val="0"/>
              </a:spcBef>
              <a:spcAft>
                <a:spcPts val="0"/>
              </a:spcAft>
              <a:buNone/>
            </a:pPr>
            <a:r>
              <a:rPr lang="en-GB" dirty="0"/>
              <a:t>When you have produced your post/poster/story/video, we want to see your journey from start to finish. The written part of your project should give details of:</a:t>
            </a:r>
            <a:endParaRPr dirty="0"/>
          </a:p>
          <a:p>
            <a:pPr marL="457200" lvl="0" indent="-342900" algn="l" rtl="0">
              <a:lnSpc>
                <a:spcPct val="100000"/>
              </a:lnSpc>
              <a:spcBef>
                <a:spcPts val="1600"/>
              </a:spcBef>
              <a:spcAft>
                <a:spcPts val="0"/>
              </a:spcAft>
              <a:buSzPts val="1800"/>
              <a:buChar char="●"/>
            </a:pPr>
            <a:r>
              <a:rPr lang="en-GB" dirty="0"/>
              <a:t>how you managed the task, including reasons for adopting or rejecting ideas</a:t>
            </a:r>
            <a:endParaRPr dirty="0"/>
          </a:p>
          <a:p>
            <a:pPr marL="457200" lvl="0" indent="-342900" algn="l" rtl="0">
              <a:lnSpc>
                <a:spcPct val="100000"/>
              </a:lnSpc>
              <a:spcBef>
                <a:spcPts val="500"/>
              </a:spcBef>
              <a:spcAft>
                <a:spcPts val="0"/>
              </a:spcAft>
              <a:buSzPts val="1800"/>
              <a:buChar char="●"/>
            </a:pPr>
            <a:r>
              <a:rPr lang="en-GB" dirty="0"/>
              <a:t>how you chose your target audience(s), and where to place your work to reach it/them</a:t>
            </a:r>
            <a:endParaRPr dirty="0"/>
          </a:p>
          <a:p>
            <a:pPr marL="457200" lvl="0" indent="-342900" algn="l" rtl="0">
              <a:lnSpc>
                <a:spcPct val="100000"/>
              </a:lnSpc>
              <a:spcBef>
                <a:spcPts val="500"/>
              </a:spcBef>
              <a:spcAft>
                <a:spcPts val="0"/>
              </a:spcAft>
              <a:buSzPts val="1800"/>
              <a:buChar char="●"/>
            </a:pPr>
            <a:r>
              <a:rPr lang="en-GB" dirty="0"/>
              <a:t>your reasons for choosing words and phrases to impact on your readers/viewers</a:t>
            </a:r>
            <a:endParaRPr dirty="0"/>
          </a:p>
          <a:p>
            <a:pPr marL="457200" lvl="0" indent="-342900" algn="l" rtl="0">
              <a:lnSpc>
                <a:spcPct val="100000"/>
              </a:lnSpc>
              <a:spcBef>
                <a:spcPts val="500"/>
              </a:spcBef>
              <a:spcAft>
                <a:spcPts val="0"/>
              </a:spcAft>
              <a:buSzPts val="1800"/>
              <a:buChar char="●"/>
            </a:pPr>
            <a:r>
              <a:rPr lang="en-GB" dirty="0"/>
              <a:t>your reasons for choosing design features such as fonts, images, colours and straplines.</a:t>
            </a:r>
            <a:endParaRPr dirty="0"/>
          </a:p>
          <a:p>
            <a:pPr marL="0" lvl="0" indent="0" algn="l" rtl="0">
              <a:lnSpc>
                <a:spcPct val="100000"/>
              </a:lnSpc>
              <a:spcBef>
                <a:spcPts val="0"/>
              </a:spcBef>
              <a:spcAft>
                <a:spcPts val="1600"/>
              </a:spcAft>
              <a:buNone/>
            </a:pPr>
            <a:br>
              <a:rPr lang="en-GB" dirty="0"/>
            </a:br>
            <a:r>
              <a:rPr lang="en-GB" dirty="0"/>
              <a:t>This will help us to see the quality of your creative </a:t>
            </a:r>
            <a:r>
              <a:rPr lang="en-GB" i="1" dirty="0"/>
              <a:t>process</a:t>
            </a:r>
            <a:r>
              <a:rPr lang="en-GB" dirty="0"/>
              <a:t> as well as the quality of your created </a:t>
            </a:r>
            <a:r>
              <a:rPr lang="en-GB" i="1" dirty="0"/>
              <a:t>product.</a:t>
            </a:r>
            <a:endParaRPr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Additional inspiration</a:t>
            </a:r>
            <a:endParaRPr b="1">
              <a:solidFill>
                <a:srgbClr val="007244"/>
              </a:solidFill>
            </a:endParaRPr>
          </a:p>
        </p:txBody>
      </p:sp>
      <p:sp>
        <p:nvSpPr>
          <p:cNvPr id="120" name="Google Shape;120;p23"/>
          <p:cNvSpPr txBox="1">
            <a:spLocks noGrp="1"/>
          </p:cNvSpPr>
          <p:nvPr>
            <p:ph type="body" idx="1"/>
          </p:nvPr>
        </p:nvSpPr>
        <p:spPr>
          <a:xfrm>
            <a:off x="311700" y="904225"/>
            <a:ext cx="5794500" cy="366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Specsavers have an extensive YouTube channel with all of the their TV ads and much more: </a:t>
            </a:r>
            <a:r>
              <a:rPr lang="en-GB" sz="1400" u="sng" dirty="0">
                <a:solidFill>
                  <a:schemeClr val="hlink"/>
                </a:solidFill>
                <a:hlinkClick r:id="rId3"/>
              </a:rPr>
              <a:t>https://www.youtube.com/playlist?list=PLrIO2ysCa6RlmDYWPGYtXbO_1XuEXn4_Y</a:t>
            </a:r>
            <a:r>
              <a:rPr lang="en-GB" sz="1400" dirty="0"/>
              <a:t> </a:t>
            </a:r>
            <a:r>
              <a:rPr lang="en-GB" sz="1600" dirty="0"/>
              <a:t> </a:t>
            </a:r>
            <a:endParaRPr sz="1600" dirty="0"/>
          </a:p>
          <a:p>
            <a:pPr marL="0" lvl="0" indent="0" algn="l" rtl="0">
              <a:spcBef>
                <a:spcPts val="1600"/>
              </a:spcBef>
              <a:spcAft>
                <a:spcPts val="0"/>
              </a:spcAft>
              <a:buNone/>
            </a:pPr>
            <a:r>
              <a:rPr lang="en-GB" sz="1600" dirty="0"/>
              <a:t>Specsavers posts on Instagram - mainly used to show people loving their glasses:</a:t>
            </a:r>
            <a:br>
              <a:rPr lang="en-GB" sz="1600" dirty="0"/>
            </a:br>
            <a:r>
              <a:rPr lang="en-GB" sz="1400" u="sng" dirty="0">
                <a:solidFill>
                  <a:schemeClr val="hlink"/>
                </a:solidFill>
                <a:hlinkClick r:id="rId4"/>
              </a:rPr>
              <a:t>https://www.instagram.com/specsavers/</a:t>
            </a:r>
            <a:r>
              <a:rPr lang="en-GB" sz="1400" dirty="0"/>
              <a:t> </a:t>
            </a:r>
            <a:r>
              <a:rPr lang="en-GB" sz="1600" dirty="0"/>
              <a:t> </a:t>
            </a:r>
            <a:endParaRPr sz="1600" dirty="0"/>
          </a:p>
          <a:p>
            <a:pPr marL="0" lvl="0" indent="0" algn="l" rtl="0">
              <a:spcBef>
                <a:spcPts val="1600"/>
              </a:spcBef>
              <a:spcAft>
                <a:spcPts val="1600"/>
              </a:spcAft>
              <a:buNone/>
            </a:pPr>
            <a:r>
              <a:rPr lang="en-GB" sz="1600" dirty="0"/>
              <a:t>Specsavers don’t officially use </a:t>
            </a:r>
            <a:r>
              <a:rPr lang="en-GB" sz="1600" dirty="0" err="1"/>
              <a:t>TikTok</a:t>
            </a:r>
            <a:r>
              <a:rPr lang="en-GB" sz="1600" dirty="0"/>
              <a:t>, but their famous catchphrase ‘ Should have gone to Specsavers’ is a popular hashtag:</a:t>
            </a:r>
            <a:br>
              <a:rPr lang="en-GB" sz="1600" dirty="0"/>
            </a:br>
            <a:r>
              <a:rPr lang="en-GB" sz="1400" u="sng" dirty="0">
                <a:solidFill>
                  <a:schemeClr val="hlink"/>
                </a:solidFill>
                <a:hlinkClick r:id="rId5"/>
              </a:rPr>
              <a:t>https://www.tiktok.com/tag/shouldhavegonetospecsavers</a:t>
            </a:r>
            <a:r>
              <a:rPr lang="en-GB" sz="1400" dirty="0"/>
              <a:t> </a:t>
            </a:r>
            <a:endParaRPr sz="1400" dirty="0"/>
          </a:p>
        </p:txBody>
      </p:sp>
      <p:pic>
        <p:nvPicPr>
          <p:cNvPr id="121" name="Google Shape;121;p23"/>
          <p:cNvPicPr preferRelativeResize="0"/>
          <p:nvPr/>
        </p:nvPicPr>
        <p:blipFill>
          <a:blip r:embed="rId6">
            <a:alphaModFix/>
          </a:blip>
          <a:stretch>
            <a:fillRect/>
          </a:stretch>
        </p:blipFill>
        <p:spPr>
          <a:xfrm>
            <a:off x="6411000" y="0"/>
            <a:ext cx="2733000" cy="1822000"/>
          </a:xfrm>
          <a:prstGeom prst="rect">
            <a:avLst/>
          </a:prstGeom>
          <a:noFill/>
          <a:ln>
            <a:noFill/>
          </a:ln>
        </p:spPr>
      </p:pic>
      <p:pic>
        <p:nvPicPr>
          <p:cNvPr id="122" name="Google Shape;122;p23"/>
          <p:cNvPicPr preferRelativeResize="0"/>
          <p:nvPr/>
        </p:nvPicPr>
        <p:blipFill>
          <a:blip r:embed="rId7">
            <a:alphaModFix/>
          </a:blip>
          <a:stretch>
            <a:fillRect/>
          </a:stretch>
        </p:blipFill>
        <p:spPr>
          <a:xfrm>
            <a:off x="6711288" y="2126800"/>
            <a:ext cx="2132430" cy="301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8B43-0055-AB47-9789-470BEF4ABE25}"/>
              </a:ext>
            </a:extLst>
          </p:cNvPr>
          <p:cNvSpPr>
            <a:spLocks noGrp="1"/>
          </p:cNvSpPr>
          <p:nvPr>
            <p:ph type="title"/>
          </p:nvPr>
        </p:nvSpPr>
        <p:spPr>
          <a:xfrm>
            <a:off x="311700" y="180109"/>
            <a:ext cx="8520600" cy="678873"/>
          </a:xfrm>
        </p:spPr>
        <p:txBody>
          <a:bodyPr/>
          <a:lstStyle/>
          <a:p>
            <a:r>
              <a:rPr lang="en-US" sz="3200" b="1" dirty="0">
                <a:solidFill>
                  <a:schemeClr val="accent5"/>
                </a:solidFill>
              </a:rPr>
              <a:t>	</a:t>
            </a:r>
            <a:r>
              <a:rPr lang="en-US" sz="3200" b="1" dirty="0">
                <a:solidFill>
                  <a:schemeClr val="accent5">
                    <a:lumMod val="75000"/>
                  </a:schemeClr>
                </a:solidFill>
              </a:rPr>
              <a:t>Extension: stretch and challenge</a:t>
            </a:r>
          </a:p>
        </p:txBody>
      </p:sp>
      <p:sp>
        <p:nvSpPr>
          <p:cNvPr id="3" name="Text Placeholder 2">
            <a:extLst>
              <a:ext uri="{FF2B5EF4-FFF2-40B4-BE49-F238E27FC236}">
                <a16:creationId xmlns:a16="http://schemas.microsoft.com/office/drawing/2014/main" id="{787AC797-5D8C-2A4F-94AB-593A8B37069B}"/>
              </a:ext>
            </a:extLst>
          </p:cNvPr>
          <p:cNvSpPr>
            <a:spLocks noGrp="1"/>
          </p:cNvSpPr>
          <p:nvPr>
            <p:ph type="body" idx="1"/>
          </p:nvPr>
        </p:nvSpPr>
        <p:spPr>
          <a:xfrm>
            <a:off x="152401" y="748146"/>
            <a:ext cx="8853054" cy="4395354"/>
          </a:xfrm>
        </p:spPr>
        <p:txBody>
          <a:bodyPr/>
          <a:lstStyle/>
          <a:p>
            <a:pPr marL="114300" indent="0">
              <a:buNone/>
            </a:pPr>
            <a:r>
              <a:rPr lang="en-US" sz="2000" dirty="0">
                <a:solidFill>
                  <a:schemeClr val="accent5">
                    <a:lumMod val="75000"/>
                  </a:schemeClr>
                </a:solidFill>
              </a:rPr>
              <a:t>Go creative! Go solo!</a:t>
            </a:r>
          </a:p>
          <a:p>
            <a:pPr marL="114300" indent="0">
              <a:buNone/>
            </a:pPr>
            <a:endParaRPr lang="en-US" sz="2000" dirty="0">
              <a:solidFill>
                <a:schemeClr val="accent5">
                  <a:lumMod val="75000"/>
                </a:schemeClr>
              </a:solidFill>
            </a:endParaRPr>
          </a:p>
          <a:p>
            <a:pPr marL="114300" indent="0">
              <a:buNone/>
            </a:pPr>
            <a:r>
              <a:rPr lang="en-US" sz="2000" dirty="0">
                <a:solidFill>
                  <a:schemeClr val="tx1"/>
                </a:solidFill>
              </a:rPr>
              <a:t>Invent your own product or service to raise teenagers’ health and welfare awareness.</a:t>
            </a:r>
          </a:p>
          <a:p>
            <a:pPr marL="114300" indent="0">
              <a:buNone/>
            </a:pPr>
            <a:endParaRPr lang="en-US" sz="2000" dirty="0">
              <a:solidFill>
                <a:schemeClr val="tx1"/>
              </a:solidFill>
            </a:endParaRPr>
          </a:p>
          <a:p>
            <a:pPr marL="114300" indent="0">
              <a:buNone/>
            </a:pPr>
            <a:r>
              <a:rPr lang="en-US" sz="2000" dirty="0">
                <a:solidFill>
                  <a:schemeClr val="tx1"/>
                </a:solidFill>
              </a:rPr>
              <a:t>Produce an advertising campaign across several media platforms.</a:t>
            </a:r>
          </a:p>
          <a:p>
            <a:pPr marL="114300" indent="0">
              <a:buNone/>
            </a:pPr>
            <a:r>
              <a:rPr lang="en-US" sz="2000" dirty="0">
                <a:solidFill>
                  <a:schemeClr val="tx1"/>
                </a:solidFill>
              </a:rPr>
              <a:t>Add your account of how you chose audience, placement, words &amp; images.</a:t>
            </a:r>
          </a:p>
          <a:p>
            <a:pPr marL="114300" indent="0">
              <a:buNone/>
            </a:pPr>
            <a:endParaRPr lang="en-US" sz="2000" dirty="0">
              <a:solidFill>
                <a:schemeClr val="tx1"/>
              </a:solidFill>
            </a:endParaRPr>
          </a:p>
          <a:p>
            <a:pPr marL="114300" indent="0">
              <a:buNone/>
            </a:pPr>
            <a:r>
              <a:rPr lang="en-US" sz="2000" dirty="0">
                <a:solidFill>
                  <a:schemeClr val="tx1"/>
                </a:solidFill>
              </a:rPr>
              <a:t>You could try:</a:t>
            </a:r>
          </a:p>
          <a:p>
            <a:r>
              <a:rPr lang="en-US" sz="2000" dirty="0">
                <a:solidFill>
                  <a:schemeClr val="tx1"/>
                </a:solidFill>
              </a:rPr>
              <a:t>a new eating regime</a:t>
            </a:r>
          </a:p>
          <a:p>
            <a:r>
              <a:rPr lang="en-US" sz="2000" dirty="0">
                <a:solidFill>
                  <a:schemeClr val="tx1"/>
                </a:solidFill>
              </a:rPr>
              <a:t>a fitness routine</a:t>
            </a:r>
          </a:p>
          <a:p>
            <a:r>
              <a:rPr lang="en-US" sz="2000" dirty="0">
                <a:solidFill>
                  <a:schemeClr val="tx1"/>
                </a:solidFill>
              </a:rPr>
              <a:t>a self-assessment questionnaire</a:t>
            </a:r>
          </a:p>
          <a:p>
            <a:pPr marL="114300" indent="0">
              <a:buNone/>
            </a:pPr>
            <a:endParaRPr lang="en-US" sz="2000" dirty="0">
              <a:solidFill>
                <a:schemeClr val="tx1"/>
              </a:solidFill>
            </a:endParaRPr>
          </a:p>
          <a:p>
            <a:pPr marL="114300" indent="0">
              <a:buNone/>
            </a:pPr>
            <a:endParaRPr lang="en-US" sz="2000" dirty="0">
              <a:solidFill>
                <a:schemeClr val="tx1"/>
              </a:solidFill>
            </a:endParaRPr>
          </a:p>
          <a:p>
            <a:pPr marL="114300" indent="0">
              <a:buNone/>
            </a:pPr>
            <a:endParaRPr lang="en-US" sz="2000" dirty="0">
              <a:solidFill>
                <a:schemeClr val="tx1"/>
              </a:solidFill>
            </a:endParaRPr>
          </a:p>
          <a:p>
            <a:pPr marL="114300" indent="0">
              <a:buNone/>
            </a:pPr>
            <a:endParaRPr lang="en-US" sz="2000" dirty="0">
              <a:solidFill>
                <a:schemeClr val="tx1"/>
              </a:solidFill>
            </a:endParaRPr>
          </a:p>
        </p:txBody>
      </p:sp>
    </p:spTree>
    <p:extLst>
      <p:ext uri="{BB962C8B-B14F-4D97-AF65-F5344CB8AC3E}">
        <p14:creationId xmlns:p14="http://schemas.microsoft.com/office/powerpoint/2010/main" val="251552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552-B3C3-0648-9829-DA023307B943}"/>
              </a:ext>
            </a:extLst>
          </p:cNvPr>
          <p:cNvSpPr>
            <a:spLocks noGrp="1"/>
          </p:cNvSpPr>
          <p:nvPr>
            <p:ph type="title"/>
          </p:nvPr>
        </p:nvSpPr>
        <p:spPr>
          <a:xfrm>
            <a:off x="192640" y="73498"/>
            <a:ext cx="8792110" cy="675802"/>
          </a:xfrm>
          <a:solidFill>
            <a:srgbClr val="00B050"/>
          </a:solidFill>
        </p:spPr>
        <p:txBody>
          <a:bodyPr/>
          <a:lstStyle/>
          <a:p>
            <a:r>
              <a:rPr lang="en-US" dirty="0"/>
              <a:t>    Creative communication: KS3 and GCSE English</a:t>
            </a:r>
          </a:p>
        </p:txBody>
      </p:sp>
      <p:sp>
        <p:nvSpPr>
          <p:cNvPr id="3" name="Content Placeholder 2">
            <a:extLst>
              <a:ext uri="{FF2B5EF4-FFF2-40B4-BE49-F238E27FC236}">
                <a16:creationId xmlns:a16="http://schemas.microsoft.com/office/drawing/2014/main" id="{0C310E82-8648-0B4C-9E4E-8D63AB9F8E58}"/>
              </a:ext>
            </a:extLst>
          </p:cNvPr>
          <p:cNvSpPr>
            <a:spLocks noGrp="1"/>
          </p:cNvSpPr>
          <p:nvPr>
            <p:ph idx="1"/>
          </p:nvPr>
        </p:nvSpPr>
        <p:spPr>
          <a:xfrm>
            <a:off x="192639" y="927100"/>
            <a:ext cx="8792110" cy="4142902"/>
          </a:xfrm>
        </p:spPr>
        <p:txBody>
          <a:bodyPr>
            <a:normAutofit fontScale="85000" lnSpcReduction="20000"/>
          </a:bodyPr>
          <a:lstStyle/>
          <a:p>
            <a:pPr marL="0" indent="0">
              <a:buNone/>
            </a:pPr>
            <a:r>
              <a:rPr lang="en-GB" sz="2000" b="1" dirty="0"/>
              <a:t>		      </a:t>
            </a:r>
            <a:r>
              <a:rPr lang="en-GB" sz="2400" b="1" dirty="0"/>
              <a:t>What’s this all about </a:t>
            </a:r>
            <a:r>
              <a:rPr lang="en-GB" sz="2400" b="1" i="1" dirty="0"/>
              <a:t>in English</a:t>
            </a:r>
            <a:r>
              <a:rPr lang="en-GB" sz="2400" b="1" dirty="0"/>
              <a:t>? </a:t>
            </a:r>
            <a:endParaRPr lang="en-GB" sz="2000" b="1" dirty="0"/>
          </a:p>
          <a:p>
            <a:pPr marL="0" indent="0">
              <a:buNone/>
            </a:pPr>
            <a:r>
              <a:rPr lang="en-GB" sz="2100" b="1" dirty="0"/>
              <a:t>It’s about developing:</a:t>
            </a:r>
          </a:p>
          <a:p>
            <a:pPr marL="114300" indent="0">
              <a:buNone/>
            </a:pPr>
            <a:endParaRPr lang="en-GB" dirty="0"/>
          </a:p>
          <a:p>
            <a:r>
              <a:rPr lang="en-GB" dirty="0"/>
              <a:t>skills in reading and writing non-fiction texts</a:t>
            </a:r>
          </a:p>
          <a:p>
            <a:endParaRPr lang="en-GB" dirty="0"/>
          </a:p>
          <a:p>
            <a:r>
              <a:rPr lang="en-GB" dirty="0"/>
              <a:t>communication matched to audience and purpose </a:t>
            </a:r>
          </a:p>
          <a:p>
            <a:endParaRPr lang="en-GB" dirty="0"/>
          </a:p>
          <a:p>
            <a:r>
              <a:rPr lang="en-GB" dirty="0"/>
              <a:t>GCSE skills in interpretation, analysis, evaluation</a:t>
            </a:r>
          </a:p>
          <a:p>
            <a:endParaRPr lang="en-GB" dirty="0"/>
          </a:p>
          <a:p>
            <a:r>
              <a:rPr lang="en-GB" dirty="0"/>
              <a:t>speaking and listening, reading and writing as </a:t>
            </a:r>
            <a:r>
              <a:rPr lang="en-GB" b="1" i="1" dirty="0"/>
              <a:t>processes.</a:t>
            </a:r>
          </a:p>
          <a:p>
            <a:pPr marL="114300" indent="0">
              <a:buNone/>
            </a:pPr>
            <a:r>
              <a:rPr lang="en-GB" dirty="0"/>
              <a:t>			</a:t>
            </a:r>
          </a:p>
          <a:p>
            <a:pPr marL="114300" indent="0">
              <a:buNone/>
            </a:pPr>
            <a:r>
              <a:rPr lang="en-GB" sz="2000" b="1" dirty="0"/>
              <a:t>			</a:t>
            </a:r>
            <a:r>
              <a:rPr lang="en-GB" sz="2400" b="1" dirty="0"/>
              <a:t>What else is this about?</a:t>
            </a:r>
          </a:p>
          <a:p>
            <a:pPr marL="114300" indent="0">
              <a:buNone/>
            </a:pPr>
            <a:r>
              <a:rPr lang="en-GB" sz="2100" b="1" i="1" dirty="0"/>
              <a:t>Life-skills:</a:t>
            </a:r>
          </a:p>
          <a:p>
            <a:r>
              <a:rPr lang="en-GB" sz="2100" i="1" dirty="0"/>
              <a:t>collaboration and creativity.</a:t>
            </a:r>
          </a:p>
          <a:p>
            <a:r>
              <a:rPr lang="en-GB" sz="2100" i="1" dirty="0"/>
              <a:t>links between verbal and visual literacy.</a:t>
            </a:r>
          </a:p>
          <a:p>
            <a:r>
              <a:rPr lang="en-GB" sz="2100" i="1" dirty="0"/>
              <a:t>English beyond the school and classroom.</a:t>
            </a:r>
          </a:p>
          <a:p>
            <a:endParaRPr lang="en-GB" sz="2200" i="1" dirty="0"/>
          </a:p>
          <a:p>
            <a:endParaRPr lang="en-US" dirty="0"/>
          </a:p>
        </p:txBody>
      </p:sp>
    </p:spTree>
    <p:extLst>
      <p:ext uri="{BB962C8B-B14F-4D97-AF65-F5344CB8AC3E}">
        <p14:creationId xmlns:p14="http://schemas.microsoft.com/office/powerpoint/2010/main" val="4142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To start ...</a:t>
            </a:r>
            <a:endParaRPr b="1">
              <a:solidFill>
                <a:srgbClr val="007244"/>
              </a:solidFill>
            </a:endParaRPr>
          </a:p>
        </p:txBody>
      </p:sp>
      <p:sp>
        <p:nvSpPr>
          <p:cNvPr id="64" name="Google Shape;64;p14"/>
          <p:cNvSpPr txBox="1">
            <a:spLocks noGrp="1"/>
          </p:cNvSpPr>
          <p:nvPr>
            <p:ph type="body" idx="1"/>
          </p:nvPr>
        </p:nvSpPr>
        <p:spPr>
          <a:xfrm>
            <a:off x="311700" y="771475"/>
            <a:ext cx="8520600" cy="421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Form a team with 1-2 friends. This will be your advertising agency.</a:t>
            </a:r>
            <a:endParaRPr dirty="0"/>
          </a:p>
          <a:p>
            <a:pPr marL="0" lvl="0" indent="0" algn="l" rtl="0">
              <a:spcBef>
                <a:spcPts val="1600"/>
              </a:spcBef>
              <a:spcAft>
                <a:spcPts val="0"/>
              </a:spcAft>
              <a:buNone/>
            </a:pPr>
            <a:r>
              <a:rPr lang="en-GB" dirty="0"/>
              <a:t>Decide how you will communicate with each other, using a platform of your choice, such as WhatsApp, Discord or Instagram.</a:t>
            </a:r>
            <a:endParaRPr dirty="0"/>
          </a:p>
          <a:p>
            <a:pPr marL="0" lvl="0" indent="0" algn="l" rtl="0">
              <a:spcBef>
                <a:spcPts val="1600"/>
              </a:spcBef>
              <a:spcAft>
                <a:spcPts val="0"/>
              </a:spcAft>
              <a:buNone/>
            </a:pPr>
            <a:r>
              <a:rPr lang="en-GB" dirty="0"/>
              <a:t>Give your agency a name. It might be from your own names, or a place, or anything that inspires you.</a:t>
            </a:r>
            <a:endParaRPr dirty="0"/>
          </a:p>
          <a:p>
            <a:pPr marL="0" lvl="0" indent="0" algn="l" rtl="0">
              <a:spcBef>
                <a:spcPts val="1600"/>
              </a:spcBef>
              <a:spcAft>
                <a:spcPts val="0"/>
              </a:spcAft>
              <a:buNone/>
            </a:pPr>
            <a:r>
              <a:rPr lang="en-GB" dirty="0"/>
              <a:t>Watch these videos together, which introduce you to how an advertising agency works, and how a creative team that come up with ideas works:</a:t>
            </a:r>
            <a:br>
              <a:rPr lang="en-GB" dirty="0"/>
            </a:br>
            <a:r>
              <a:rPr lang="en-GB" u="sng" dirty="0">
                <a:solidFill>
                  <a:schemeClr val="hlink"/>
                </a:solidFill>
                <a:hlinkClick r:id="rId3"/>
              </a:rPr>
              <a:t>https://www.youtube.com/watch?v=yb-odF3szpU</a:t>
            </a:r>
            <a:r>
              <a:rPr lang="en-GB" dirty="0"/>
              <a:t>  </a:t>
            </a:r>
            <a:r>
              <a:rPr lang="en-GB" u="sng" dirty="0">
                <a:solidFill>
                  <a:schemeClr val="hlink"/>
                </a:solidFill>
                <a:hlinkClick r:id="rId4"/>
              </a:rPr>
              <a:t>https://www.youtube.com/watch?v=tn6EKVbGcPI</a:t>
            </a:r>
            <a:r>
              <a:rPr lang="en-GB" dirty="0"/>
              <a:t> </a:t>
            </a:r>
            <a:endParaRPr dirty="0"/>
          </a:p>
          <a:p>
            <a:pPr marL="0" lvl="0" indent="0" algn="l" rtl="0">
              <a:spcBef>
                <a:spcPts val="1600"/>
              </a:spcBef>
              <a:spcAft>
                <a:spcPts val="1600"/>
              </a:spcAft>
              <a:buNone/>
            </a:pPr>
            <a:r>
              <a:rPr lang="en-GB" dirty="0"/>
              <a:t>Now read on and find out about your task, involving the company </a:t>
            </a:r>
            <a:r>
              <a:rPr lang="en-GB" b="1" dirty="0"/>
              <a:t>Specsavers.</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Who are Specsavers?</a:t>
            </a:r>
            <a:endParaRPr b="1">
              <a:solidFill>
                <a:srgbClr val="007244"/>
              </a:solidFill>
            </a:endParaRPr>
          </a:p>
        </p:txBody>
      </p:sp>
      <p:sp>
        <p:nvSpPr>
          <p:cNvPr id="70" name="Google Shape;70;p15"/>
          <p:cNvSpPr txBox="1">
            <a:spLocks noGrp="1"/>
          </p:cNvSpPr>
          <p:nvPr>
            <p:ph type="body" idx="1"/>
          </p:nvPr>
        </p:nvSpPr>
        <p:spPr>
          <a:xfrm>
            <a:off x="311700" y="952900"/>
            <a:ext cx="8520600" cy="41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Specsavers is one of the most famous and recognisable brands on the High Street, and has more than 1500 stores all around the world. </a:t>
            </a:r>
            <a:endParaRPr dirty="0"/>
          </a:p>
          <a:p>
            <a:pPr marL="0" lvl="0" indent="0" algn="l" rtl="0">
              <a:spcBef>
                <a:spcPts val="1600"/>
              </a:spcBef>
              <a:spcAft>
                <a:spcPts val="0"/>
              </a:spcAft>
              <a:buNone/>
            </a:pPr>
            <a:r>
              <a:rPr lang="en-GB" dirty="0"/>
              <a:t>They aim to offer a wide range of stylish, fashionable glasses at prices affordable for everyone. </a:t>
            </a:r>
            <a:endParaRPr dirty="0"/>
          </a:p>
          <a:p>
            <a:pPr marL="0" lvl="0" indent="0" algn="l" rtl="0">
              <a:spcBef>
                <a:spcPts val="1600"/>
              </a:spcBef>
              <a:spcAft>
                <a:spcPts val="0"/>
              </a:spcAft>
              <a:buNone/>
            </a:pPr>
            <a:r>
              <a:rPr lang="en-GB" dirty="0"/>
              <a:t>They want to be as trustworthy as a local independent optician, but because they buy a lot of glasses they can pass the savings on to the customer.</a:t>
            </a:r>
            <a:endParaRPr dirty="0"/>
          </a:p>
          <a:p>
            <a:pPr marL="0" lvl="0" indent="0" algn="l" rtl="0">
              <a:spcBef>
                <a:spcPts val="1600"/>
              </a:spcBef>
              <a:spcAft>
                <a:spcPts val="1600"/>
              </a:spcAft>
              <a:buNone/>
            </a:pPr>
            <a:r>
              <a:rPr lang="en-GB" dirty="0"/>
              <a:t>Most people have heard of the slogan “Should’ve gone to Specsavers”, which was introduced in 2003,  so the brand is well-known.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647500" y="712925"/>
            <a:ext cx="7693650" cy="3581250"/>
          </a:xfrm>
          <a:prstGeom prst="rect">
            <a:avLst/>
          </a:prstGeom>
          <a:noFill/>
          <a:ln>
            <a:noFill/>
          </a:ln>
        </p:spPr>
      </p:pic>
      <p:sp>
        <p:nvSpPr>
          <p:cNvPr id="76" name="Google Shape;76;p16"/>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Who are Specsavers?</a:t>
            </a:r>
            <a:endParaRPr b="1">
              <a:solidFill>
                <a:srgbClr val="007244"/>
              </a:solidFill>
            </a:endParaRPr>
          </a:p>
        </p:txBody>
      </p:sp>
      <p:sp>
        <p:nvSpPr>
          <p:cNvPr id="77" name="Google Shape;77;p16"/>
          <p:cNvSpPr txBox="1"/>
          <p:nvPr/>
        </p:nvSpPr>
        <p:spPr>
          <a:xfrm>
            <a:off x="232200" y="4357875"/>
            <a:ext cx="8911800" cy="6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800" dirty="0">
                <a:solidFill>
                  <a:schemeClr val="dk2"/>
                </a:solidFill>
              </a:rPr>
              <a:t>Their adverts are well known for being funny - they take looking after your eyesight seriously, but they don’t take themselves too seriously.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4294967295"/>
          </p:nvPr>
        </p:nvSpPr>
        <p:spPr>
          <a:xfrm>
            <a:off x="60175" y="181200"/>
            <a:ext cx="2847600" cy="49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rgbClr val="007244"/>
                </a:solidFill>
              </a:rPr>
              <a:t>The company has a long history of giving back to and working with local communities, such as:</a:t>
            </a:r>
            <a:endParaRPr sz="1600" b="1" dirty="0">
              <a:solidFill>
                <a:srgbClr val="007244"/>
              </a:solidFill>
            </a:endParaRPr>
          </a:p>
          <a:p>
            <a:pPr marL="457200" lvl="0" indent="-330200" algn="l" rtl="0">
              <a:spcBef>
                <a:spcPts val="1600"/>
              </a:spcBef>
              <a:spcAft>
                <a:spcPts val="0"/>
              </a:spcAft>
              <a:buClr>
                <a:srgbClr val="007244"/>
              </a:buClr>
              <a:buSzPts val="1600"/>
              <a:buChar char="●"/>
            </a:pPr>
            <a:r>
              <a:rPr lang="en-GB" sz="1600" b="1" dirty="0">
                <a:solidFill>
                  <a:srgbClr val="007244"/>
                </a:solidFill>
              </a:rPr>
              <a:t>raising more than £1.6 million a year for charities</a:t>
            </a:r>
            <a:endParaRPr sz="1600" b="1" dirty="0">
              <a:solidFill>
                <a:srgbClr val="007244"/>
              </a:solidFill>
            </a:endParaRPr>
          </a:p>
          <a:p>
            <a:pPr marL="457200" lvl="0" indent="-330200" algn="l" rtl="0">
              <a:spcBef>
                <a:spcPts val="0"/>
              </a:spcBef>
              <a:spcAft>
                <a:spcPts val="0"/>
              </a:spcAft>
              <a:buClr>
                <a:srgbClr val="007244"/>
              </a:buClr>
              <a:buSzPts val="1600"/>
              <a:buChar char="●"/>
            </a:pPr>
            <a:r>
              <a:rPr lang="en-GB" sz="1600" b="1" dirty="0">
                <a:solidFill>
                  <a:srgbClr val="007244"/>
                </a:solidFill>
              </a:rPr>
              <a:t>being an official partner for Red Nose Day</a:t>
            </a:r>
            <a:endParaRPr sz="1600" b="1" dirty="0">
              <a:solidFill>
                <a:srgbClr val="007244"/>
              </a:solidFill>
            </a:endParaRPr>
          </a:p>
          <a:p>
            <a:pPr marL="457200" lvl="0" indent="-330200" algn="l" rtl="0">
              <a:spcBef>
                <a:spcPts val="0"/>
              </a:spcBef>
              <a:spcAft>
                <a:spcPts val="0"/>
              </a:spcAft>
              <a:buClr>
                <a:srgbClr val="007244"/>
              </a:buClr>
              <a:buSzPts val="1600"/>
              <a:buChar char="●"/>
            </a:pPr>
            <a:r>
              <a:rPr lang="en-GB" sz="1600" b="1" dirty="0">
                <a:solidFill>
                  <a:srgbClr val="007244"/>
                </a:solidFill>
              </a:rPr>
              <a:t>publishing a national eye health report with the Royal National Institute for the Blind</a:t>
            </a:r>
            <a:endParaRPr sz="1600" b="1" dirty="0">
              <a:solidFill>
                <a:srgbClr val="007244"/>
              </a:solidFill>
            </a:endParaRPr>
          </a:p>
        </p:txBody>
      </p:sp>
      <p:pic>
        <p:nvPicPr>
          <p:cNvPr id="83" name="Google Shape;83;p17"/>
          <p:cNvPicPr preferRelativeResize="0"/>
          <p:nvPr/>
        </p:nvPicPr>
        <p:blipFill>
          <a:blip r:embed="rId3">
            <a:alphaModFix/>
          </a:blip>
          <a:stretch>
            <a:fillRect/>
          </a:stretch>
        </p:blipFill>
        <p:spPr>
          <a:xfrm>
            <a:off x="2965025" y="0"/>
            <a:ext cx="615546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45725" y="727475"/>
            <a:ext cx="8382600" cy="43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Good vision is vital during school years. If a student can’t see the board properly, or the words are blurred when they try to read, they might find it difficult to perform to their full potential.</a:t>
            </a:r>
            <a:endParaRPr/>
          </a:p>
          <a:p>
            <a:pPr marL="0" lvl="0" indent="0" algn="l" rtl="0">
              <a:spcBef>
                <a:spcPts val="1600"/>
              </a:spcBef>
              <a:spcAft>
                <a:spcPts val="0"/>
              </a:spcAft>
              <a:buNone/>
            </a:pPr>
            <a:r>
              <a:rPr lang="en-GB"/>
              <a:t>Specsavers work to raise awareness of children’s eye health and remind parents of the importance of regular eye tests for their children. Research commissioned jointly with the Royal National Institute of Blind People has revealed that almost two in five parents (38%) say their child has not had one in the past two years.</a:t>
            </a:r>
            <a:endParaRPr/>
          </a:p>
          <a:p>
            <a:pPr marL="0" lvl="0" indent="0" algn="l" rtl="0">
              <a:spcBef>
                <a:spcPts val="1600"/>
              </a:spcBef>
              <a:spcAft>
                <a:spcPts val="1600"/>
              </a:spcAft>
              <a:buNone/>
            </a:pPr>
            <a:r>
              <a:rPr lang="en-GB"/>
              <a:t>Specsavers have also has teamed up with a company called Thomson Screening to deliver free vision-screening software to every primary and secondary school across the country.  </a:t>
            </a:r>
            <a:endParaRPr/>
          </a:p>
        </p:txBody>
      </p:sp>
      <p:sp>
        <p:nvSpPr>
          <p:cNvPr id="89" name="Google Shape;89;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Specsavers and schools</a:t>
            </a:r>
            <a:endParaRPr b="1">
              <a:solidFill>
                <a:srgbClr val="00724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5704975" y="216025"/>
            <a:ext cx="3348900" cy="493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700" dirty="0"/>
              <a:t>This is what Specsavers have written on their website to tell people about their work in schools:</a:t>
            </a:r>
            <a:endParaRPr sz="1700" dirty="0"/>
          </a:p>
        </p:txBody>
      </p:sp>
      <p:sp>
        <p:nvSpPr>
          <p:cNvPr id="95" name="Google Shape;95;p19"/>
          <p:cNvSpPr txBox="1"/>
          <p:nvPr/>
        </p:nvSpPr>
        <p:spPr>
          <a:xfrm>
            <a:off x="5778325" y="1559100"/>
            <a:ext cx="5280900" cy="6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from </a:t>
            </a:r>
            <a:br>
              <a:rPr lang="en-GB" dirty="0"/>
            </a:br>
            <a:r>
              <a:rPr lang="en-GB" sz="1100" u="sng" dirty="0">
                <a:solidFill>
                  <a:schemeClr val="hlink"/>
                </a:solidFill>
                <a:hlinkClick r:id="rId3"/>
              </a:rPr>
              <a:t>https://www.specsavers.co.uk/screeningforschools</a:t>
            </a:r>
            <a:r>
              <a:rPr lang="en-GB" dirty="0"/>
              <a:t>  </a:t>
            </a:r>
            <a:endParaRPr dirty="0"/>
          </a:p>
        </p:txBody>
      </p:sp>
      <p:pic>
        <p:nvPicPr>
          <p:cNvPr id="96" name="Google Shape;96;p19"/>
          <p:cNvPicPr preferRelativeResize="0"/>
          <p:nvPr/>
        </p:nvPicPr>
        <p:blipFill>
          <a:blip r:embed="rId4">
            <a:alphaModFix/>
          </a:blip>
          <a:stretch>
            <a:fillRect/>
          </a:stretch>
        </p:blipFill>
        <p:spPr>
          <a:xfrm>
            <a:off x="0" y="0"/>
            <a:ext cx="5629425" cy="5082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244"/>
                </a:solidFill>
              </a:rPr>
              <a:t>Your task ...</a:t>
            </a:r>
            <a:endParaRPr b="1">
              <a:solidFill>
                <a:srgbClr val="007244"/>
              </a:solidFill>
            </a:endParaRPr>
          </a:p>
        </p:txBody>
      </p:sp>
      <p:sp>
        <p:nvSpPr>
          <p:cNvPr id="102" name="Google Shape;102;p20"/>
          <p:cNvSpPr txBox="1">
            <a:spLocks noGrp="1"/>
          </p:cNvSpPr>
          <p:nvPr>
            <p:ph type="body" idx="1"/>
          </p:nvPr>
        </p:nvSpPr>
        <p:spPr>
          <a:xfrm>
            <a:off x="311700" y="923874"/>
            <a:ext cx="8520600" cy="40661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Teenage years are the prime time for the development of sight issues, so many children will start to need prescription eyewear in their teens. </a:t>
            </a:r>
            <a:endParaRPr dirty="0"/>
          </a:p>
          <a:p>
            <a:pPr marL="0" lvl="0" indent="0" algn="l" rtl="0">
              <a:spcBef>
                <a:spcPts val="1600"/>
              </a:spcBef>
              <a:spcAft>
                <a:spcPts val="0"/>
              </a:spcAft>
              <a:buNone/>
            </a:pPr>
            <a:r>
              <a:rPr lang="en-GB" dirty="0"/>
              <a:t>It’s important to encourage teenagers to get into the habit of having regular eye examinations, even if they don’t think there’s anything wrong with their vision.</a:t>
            </a:r>
            <a:endParaRPr dirty="0"/>
          </a:p>
          <a:p>
            <a:pPr marL="0" lvl="0" indent="0" algn="l" rtl="0">
              <a:spcBef>
                <a:spcPts val="1600"/>
              </a:spcBef>
              <a:spcAft>
                <a:spcPts val="0"/>
              </a:spcAft>
              <a:buNone/>
            </a:pPr>
            <a:r>
              <a:rPr lang="en-GB" dirty="0"/>
              <a:t>Create a piece of communication that helps people like you understand why </a:t>
            </a:r>
            <a:r>
              <a:rPr lang="en-GB" b="1" u="sng" dirty="0">
                <a:solidFill>
                  <a:srgbClr val="007244"/>
                </a:solidFill>
              </a:rPr>
              <a:t>taking a sight test every two years is important for learning</a:t>
            </a:r>
            <a:r>
              <a:rPr lang="en-GB" dirty="0"/>
              <a:t>, </a:t>
            </a:r>
            <a:br>
              <a:rPr lang="en-GB" dirty="0"/>
            </a:br>
            <a:r>
              <a:rPr lang="en-GB" dirty="0"/>
              <a:t>and that </a:t>
            </a:r>
            <a:r>
              <a:rPr lang="en-GB" b="1" u="sng" dirty="0">
                <a:solidFill>
                  <a:srgbClr val="007244"/>
                </a:solidFill>
              </a:rPr>
              <a:t>Specsavers offer free eye tests for under 16s</a:t>
            </a:r>
            <a:r>
              <a:rPr lang="en-GB" dirty="0"/>
              <a:t>.</a:t>
            </a:r>
            <a:endParaRPr dirty="0"/>
          </a:p>
          <a:p>
            <a:pPr marL="0" lvl="0" indent="0" algn="l" rtl="0">
              <a:spcBef>
                <a:spcPts val="1600"/>
              </a:spcBef>
              <a:spcAft>
                <a:spcPts val="1600"/>
              </a:spcAft>
              <a:buNone/>
            </a:pPr>
            <a:r>
              <a:rPr lang="en-GB" dirty="0"/>
              <a:t>People are exposed to huge amounts of advertising and often switch off. So your work needs to grab their attention and keep it. Boring your audience means losing your audience.</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1140</Words>
  <Application>Microsoft Macintosh PowerPoint</Application>
  <PresentationFormat>On-screen Show (16:9)</PresentationFormat>
  <Paragraphs>85</Paragraphs>
  <Slides>13</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PowerPoint Presentation</vt:lpstr>
      <vt:lpstr>    Creative communication: KS3 and GCSE English</vt:lpstr>
      <vt:lpstr>To start ...</vt:lpstr>
      <vt:lpstr>Who are Specsavers?</vt:lpstr>
      <vt:lpstr>Who are Specsavers?</vt:lpstr>
      <vt:lpstr>PowerPoint Presentation</vt:lpstr>
      <vt:lpstr>Specsavers and schools</vt:lpstr>
      <vt:lpstr>PowerPoint Presentation</vt:lpstr>
      <vt:lpstr>Your task ...</vt:lpstr>
      <vt:lpstr>Your task … part 1</vt:lpstr>
      <vt:lpstr>Your task … part 2</vt:lpstr>
      <vt:lpstr>Additional inspiration</vt:lpstr>
      <vt:lpstr> Extension: stretch and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Peter Thomas</cp:lastModifiedBy>
  <cp:revision>12</cp:revision>
  <dcterms:modified xsi:type="dcterms:W3CDTF">2020-05-19T11:51:43Z</dcterms:modified>
</cp:coreProperties>
</file>